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embeddedFontLst>
    <p:embeddedFont>
      <p:font typeface="Roboto"/>
      <p:regular r:id="rId62"/>
      <p:bold r:id="rId63"/>
      <p:italic r:id="rId64"/>
      <p:boldItalic r:id="rId65"/>
    </p:embeddedFont>
    <p:embeddedFont>
      <p:font typeface="Google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6.xml"/><Relationship Id="rId66" Type="http://schemas.openxmlformats.org/officeDocument/2006/relationships/font" Target="fonts/GoogleSans-regular.fntdata"/><Relationship Id="rId21" Type="http://schemas.openxmlformats.org/officeDocument/2006/relationships/slide" Target="slides/slide15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68" Type="http://schemas.openxmlformats.org/officeDocument/2006/relationships/font" Target="fonts/GoogleSans-italic.fntdata"/><Relationship Id="rId23" Type="http://schemas.openxmlformats.org/officeDocument/2006/relationships/slide" Target="slides/slide17.xml"/><Relationship Id="rId67" Type="http://schemas.openxmlformats.org/officeDocument/2006/relationships/font" Target="fonts/GoogleSans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GoogleSans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3770f3b8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3770f3b8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8e3b0721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8e3b0721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78e3b0721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78e3b0721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8e3b07214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8e3b07214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bb7b4043d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bb7b4043d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8e3b0721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8e3b0721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8e3b07214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78e3b07214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e3b07214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e3b07214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79384004a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79384004a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78e3b07214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78e3b07214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9384004a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9384004a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083c3c28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083c3c28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9384004a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79384004a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79384004a9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79384004a9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9384004a9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9384004a9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79384004a9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79384004a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9384004a9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9384004a9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9384004a9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9384004a9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79384004a9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79384004a9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9384004a9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9384004a9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79384004a9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79384004a9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79384004a9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79384004a9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8e3b072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8e3b072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79384004a9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79384004a9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79384004a9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79384004a9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79384004a9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79384004a9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79384004a9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79384004a9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9384004a9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9384004a9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79384004a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79384004a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79384004a9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79384004a9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79384004a9_0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79384004a9_0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6bb7b4043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6bb7b4043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6bb7b4043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6bb7b4043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8e3b0721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8e3b0721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6bb7b4043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6bb7b4043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79384004a9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79384004a9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6bb7b4043d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6bb7b4043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79384004a9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79384004a9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79384004a9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79384004a9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6bb7b4043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6bb7b4043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6bb7b4043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6bb7b4043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6bb7b4043d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6bb7b4043d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6bb7b4043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6bb7b4043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6bb7b4043d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6bb7b4043d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19b4f74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19b4f74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6bb7b4043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6bb7b4043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79384004a9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79384004a9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79384004a9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79384004a9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6bb7b4043d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6bb7b4043d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79384004a9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79384004a9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6bb7b4043d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6bb7b4043d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083c3c28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083c3c28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8e3b0721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8e3b0721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8e3b07214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8e3b0721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8e3b0721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8e3b0721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jpg"/><Relationship Id="rId4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_Title">
  <p:cSld name="CUSTOM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52" name="Google Shape;52;p13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type="title"/>
          </p:nvPr>
        </p:nvSpPr>
        <p:spPr>
          <a:xfrm>
            <a:off x="761950" y="2219400"/>
            <a:ext cx="44451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pic>
        <p:nvPicPr>
          <p:cNvPr id="60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 Graphic / Right">
  <p:cSld name="CUSTOM_6_2_4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685800" y="1362000"/>
            <a:ext cx="3048000" cy="9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685800" y="2495550"/>
            <a:ext cx="2286000" cy="13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64" name="Google Shape;64;p14"/>
          <p:cNvGrpSpPr/>
          <p:nvPr/>
        </p:nvGrpSpPr>
        <p:grpSpPr>
          <a:xfrm>
            <a:off x="409957" y="4433682"/>
            <a:ext cx="2143330" cy="562473"/>
            <a:chOff x="831227" y="1197994"/>
            <a:chExt cx="2449800" cy="642900"/>
          </a:xfrm>
        </p:grpSpPr>
        <p:grpSp>
          <p:nvGrpSpPr>
            <p:cNvPr id="65" name="Google Shape;65;p14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66" name="Google Shape;66;p14"/>
              <p:cNvGrpSpPr/>
              <p:nvPr/>
            </p:nvGrpSpPr>
            <p:grpSpPr>
              <a:xfrm>
                <a:off x="1045677" y="1364131"/>
                <a:ext cx="376033" cy="302438"/>
                <a:chOff x="1045677" y="1364131"/>
                <a:chExt cx="376033" cy="302438"/>
              </a:xfrm>
            </p:grpSpPr>
            <p:sp>
              <p:nvSpPr>
                <p:cNvPr id="67" name="Google Shape;67;p14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14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14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" name="Google Shape;70;p14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" name="Google Shape;71;p14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72" name="Google Shape;72;p14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3" name="Google Shape;73;p14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74" name="Google Shape;74;p14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14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14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14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14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79" name="Google Shape;79;p14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Slide" showMasterSp="0">
  <p:cSld name="Chart Slide">
    <p:bg>
      <p:bgPr>
        <a:solidFill>
          <a:srgbClr val="FFF7E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Slide" showMasterSp="0">
  <p:cSld name="Code Slide">
    <p:bg>
      <p:bgPr>
        <a:solidFill>
          <a:srgbClr val="41414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ng Quote">
  <p:cSld name="(Avoid) Title, Subtitle, Bullets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1803827" y="3307013"/>
            <a:ext cx="1677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1661452" y="3562162"/>
            <a:ext cx="2538300" cy="401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●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○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■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●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○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■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●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○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■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1119778" y="1559503"/>
            <a:ext cx="6162600" cy="1406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2">
            <a:alphaModFix/>
          </a:blip>
          <a:srcRect b="0" l="0" r="51390" t="0"/>
          <a:stretch/>
        </p:blipFill>
        <p:spPr>
          <a:xfrm rot="5400000">
            <a:off x="1094392" y="3509616"/>
            <a:ext cx="473595" cy="54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17676" l="0" r="0" t="17669"/>
          <a:stretch/>
        </p:blipFill>
        <p:spPr>
          <a:xfrm>
            <a:off x="7462686" y="4463442"/>
            <a:ext cx="1029413" cy="355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with long title and links" showMasterSp="0">
  <p:cSld name="thank you_2_1">
    <p:bg>
      <p:bgPr>
        <a:solidFill>
          <a:srgbClr val="FFFFFF">
            <a:alpha val="16540"/>
          </a:srgbClr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1631206" y="3394750"/>
            <a:ext cx="1558200" cy="27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9pPr>
          </a:lstStyle>
          <a:p/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1791" y="3301378"/>
            <a:ext cx="504884" cy="50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0" l="14809" r="20323" t="0"/>
          <a:stretch/>
        </p:blipFill>
        <p:spPr>
          <a:xfrm>
            <a:off x="803250" y="3498277"/>
            <a:ext cx="473400" cy="48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idx="2" type="body"/>
          </p:nvPr>
        </p:nvSpPr>
        <p:spPr>
          <a:xfrm>
            <a:off x="5581706" y="2741841"/>
            <a:ext cx="3373200" cy="1228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indent="-29845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indent="-29845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indent="-29845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indent="-29845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indent="-29845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indent="-29845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indent="-29845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3" type="subTitle"/>
          </p:nvPr>
        </p:nvSpPr>
        <p:spPr>
          <a:xfrm>
            <a:off x="5581706" y="2396297"/>
            <a:ext cx="2856600" cy="27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803250" y="1852941"/>
            <a:ext cx="3853800" cy="1419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b="504" l="0" r="0" t="504"/>
          <a:stretch/>
        </p:blipFill>
        <p:spPr>
          <a:xfrm>
            <a:off x="803250" y="307573"/>
            <a:ext cx="6000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1631203" y="3695691"/>
            <a:ext cx="3138900" cy="315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indent="-29845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indent="-29845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indent="-29845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indent="-29845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indent="-29845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indent="-29845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indent="-29845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at's Next?">
  <p:cSld name="CUSTOM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799331" y="1202981"/>
            <a:ext cx="6278100" cy="8370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799331" y="2116988"/>
            <a:ext cx="6201600" cy="2165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9pPr>
          </a:lstStyle>
          <a:p/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b="17676" l="0" r="0" t="17669"/>
          <a:stretch/>
        </p:blipFill>
        <p:spPr>
          <a:xfrm>
            <a:off x="7462686" y="4463442"/>
            <a:ext cx="1029413" cy="355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Presentation Title"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_Title">
  <p:cSld name="CUSTOM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2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107" name="Google Shape;107;p22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2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2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2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type="title"/>
          </p:nvPr>
        </p:nvSpPr>
        <p:spPr>
          <a:xfrm>
            <a:off x="761950" y="2219400"/>
            <a:ext cx="4445100" cy="2114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pic>
        <p:nvPicPr>
          <p:cNvPr id="115" name="Google Shape;11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9" name="Google Shape;119;p23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20" name="Google Shape;120;p23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21" name="Google Shape;121;p23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3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3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3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23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26" name="Google Shape;126;p23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7" name="Google Shape;127;p23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28" name="Google Shape;128;p23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" name="Google Shape;129;p23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" name="Google Shape;130;p23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" name="Google Shape;131;p23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" name="Google Shape;132;p23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4_Break + image">
  <p:cSld name="CUSTOM_2_4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35" name="Google Shape;135;p24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36" name="Google Shape;136;p24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37" name="Google Shape;137;p24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4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4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4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" name="Google Shape;141;p24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42" name="Google Shape;142;p24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3" name="Google Shape;143;p24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44" name="Google Shape;144;p24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24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24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24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24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GCP content">
  <p:cSld name="CUSTOM_3_1_1_1_1_1_1_1_1_1_1_1_2_1"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grpSp>
        <p:nvGrpSpPr>
          <p:cNvPr id="152" name="Google Shape;152;p25"/>
          <p:cNvGrpSpPr/>
          <p:nvPr/>
        </p:nvGrpSpPr>
        <p:grpSpPr>
          <a:xfrm>
            <a:off x="617793" y="4562424"/>
            <a:ext cx="2353175" cy="252193"/>
            <a:chOff x="617793" y="4562424"/>
            <a:chExt cx="2353175" cy="252193"/>
          </a:xfrm>
        </p:grpSpPr>
        <p:grpSp>
          <p:nvGrpSpPr>
            <p:cNvPr id="153" name="Google Shape;153;p25"/>
            <p:cNvGrpSpPr/>
            <p:nvPr/>
          </p:nvGrpSpPr>
          <p:grpSpPr>
            <a:xfrm>
              <a:off x="989955" y="4603006"/>
              <a:ext cx="1981014" cy="211056"/>
              <a:chOff x="1644000" y="3136475"/>
              <a:chExt cx="5180475" cy="551925"/>
            </a:xfrm>
          </p:grpSpPr>
          <p:sp>
            <p:nvSpPr>
              <p:cNvPr id="154" name="Google Shape;154;p25"/>
              <p:cNvSpPr/>
              <p:nvPr/>
            </p:nvSpPr>
            <p:spPr>
              <a:xfrm>
                <a:off x="3457850" y="3174000"/>
                <a:ext cx="341975" cy="390525"/>
              </a:xfrm>
              <a:custGeom>
                <a:rect b="b" l="l" r="r" t="t"/>
                <a:pathLst>
                  <a:path extrusionOk="0" h="15621" w="13679">
                    <a:moveTo>
                      <a:pt x="7759" y="0"/>
                    </a:moveTo>
                    <a:lnTo>
                      <a:pt x="7352" y="12"/>
                    </a:lnTo>
                    <a:lnTo>
                      <a:pt x="6561" y="82"/>
                    </a:lnTo>
                    <a:lnTo>
                      <a:pt x="5805" y="221"/>
                    </a:lnTo>
                    <a:lnTo>
                      <a:pt x="5072" y="431"/>
                    </a:lnTo>
                    <a:lnTo>
                      <a:pt x="4386" y="710"/>
                    </a:lnTo>
                    <a:lnTo>
                      <a:pt x="3734" y="1059"/>
                    </a:lnTo>
                    <a:lnTo>
                      <a:pt x="3106" y="1477"/>
                    </a:lnTo>
                    <a:lnTo>
                      <a:pt x="2513" y="1966"/>
                    </a:lnTo>
                    <a:lnTo>
                      <a:pt x="2234" y="2245"/>
                    </a:lnTo>
                    <a:lnTo>
                      <a:pt x="1955" y="2524"/>
                    </a:lnTo>
                    <a:lnTo>
                      <a:pt x="1466" y="3117"/>
                    </a:lnTo>
                    <a:lnTo>
                      <a:pt x="1048" y="3734"/>
                    </a:lnTo>
                    <a:lnTo>
                      <a:pt x="699" y="4397"/>
                    </a:lnTo>
                    <a:lnTo>
                      <a:pt x="420" y="5095"/>
                    </a:lnTo>
                    <a:lnTo>
                      <a:pt x="210" y="5827"/>
                    </a:lnTo>
                    <a:lnTo>
                      <a:pt x="71" y="6595"/>
                    </a:lnTo>
                    <a:lnTo>
                      <a:pt x="1" y="7397"/>
                    </a:lnTo>
                    <a:lnTo>
                      <a:pt x="1" y="7805"/>
                    </a:lnTo>
                    <a:lnTo>
                      <a:pt x="1" y="8223"/>
                    </a:lnTo>
                    <a:lnTo>
                      <a:pt x="71" y="9026"/>
                    </a:lnTo>
                    <a:lnTo>
                      <a:pt x="210" y="9782"/>
                    </a:lnTo>
                    <a:lnTo>
                      <a:pt x="420" y="10515"/>
                    </a:lnTo>
                    <a:lnTo>
                      <a:pt x="710" y="11212"/>
                    </a:lnTo>
                    <a:lnTo>
                      <a:pt x="1059" y="11875"/>
                    </a:lnTo>
                    <a:lnTo>
                      <a:pt x="1478" y="12503"/>
                    </a:lnTo>
                    <a:lnTo>
                      <a:pt x="1967" y="13097"/>
                    </a:lnTo>
                    <a:lnTo>
                      <a:pt x="2234" y="13376"/>
                    </a:lnTo>
                    <a:lnTo>
                      <a:pt x="2513" y="13655"/>
                    </a:lnTo>
                    <a:lnTo>
                      <a:pt x="3106" y="14143"/>
                    </a:lnTo>
                    <a:lnTo>
                      <a:pt x="3734" y="14562"/>
                    </a:lnTo>
                    <a:lnTo>
                      <a:pt x="4386" y="14911"/>
                    </a:lnTo>
                    <a:lnTo>
                      <a:pt x="5072" y="15190"/>
                    </a:lnTo>
                    <a:lnTo>
                      <a:pt x="5805" y="15400"/>
                    </a:lnTo>
                    <a:lnTo>
                      <a:pt x="6561" y="15539"/>
                    </a:lnTo>
                    <a:lnTo>
                      <a:pt x="7352" y="15609"/>
                    </a:lnTo>
                    <a:lnTo>
                      <a:pt x="7759" y="15621"/>
                    </a:lnTo>
                    <a:lnTo>
                      <a:pt x="8212" y="15609"/>
                    </a:lnTo>
                    <a:lnTo>
                      <a:pt x="9096" y="15516"/>
                    </a:lnTo>
                    <a:lnTo>
                      <a:pt x="9922" y="15330"/>
                    </a:lnTo>
                    <a:lnTo>
                      <a:pt x="10725" y="15051"/>
                    </a:lnTo>
                    <a:lnTo>
                      <a:pt x="11108" y="14876"/>
                    </a:lnTo>
                    <a:lnTo>
                      <a:pt x="11481" y="14690"/>
                    </a:lnTo>
                    <a:lnTo>
                      <a:pt x="12190" y="14260"/>
                    </a:lnTo>
                    <a:lnTo>
                      <a:pt x="12841" y="13771"/>
                    </a:lnTo>
                    <a:lnTo>
                      <a:pt x="13411" y="13225"/>
                    </a:lnTo>
                    <a:lnTo>
                      <a:pt x="13679" y="12922"/>
                    </a:lnTo>
                    <a:lnTo>
                      <a:pt x="12341" y="11585"/>
                    </a:lnTo>
                    <a:lnTo>
                      <a:pt x="12097" y="11852"/>
                    </a:lnTo>
                    <a:lnTo>
                      <a:pt x="11597" y="12329"/>
                    </a:lnTo>
                    <a:lnTo>
                      <a:pt x="11074" y="12736"/>
                    </a:lnTo>
                    <a:lnTo>
                      <a:pt x="10527" y="13073"/>
                    </a:lnTo>
                    <a:lnTo>
                      <a:pt x="9945" y="13341"/>
                    </a:lnTo>
                    <a:lnTo>
                      <a:pt x="9352" y="13539"/>
                    </a:lnTo>
                    <a:lnTo>
                      <a:pt x="8724" y="13678"/>
                    </a:lnTo>
                    <a:lnTo>
                      <a:pt x="8073" y="13748"/>
                    </a:lnTo>
                    <a:lnTo>
                      <a:pt x="7747" y="13760"/>
                    </a:lnTo>
                    <a:lnTo>
                      <a:pt x="7142" y="13736"/>
                    </a:lnTo>
                    <a:lnTo>
                      <a:pt x="6305" y="13597"/>
                    </a:lnTo>
                    <a:lnTo>
                      <a:pt x="5758" y="13446"/>
                    </a:lnTo>
                    <a:lnTo>
                      <a:pt x="5246" y="13236"/>
                    </a:lnTo>
                    <a:lnTo>
                      <a:pt x="4758" y="12980"/>
                    </a:lnTo>
                    <a:lnTo>
                      <a:pt x="4281" y="12678"/>
                    </a:lnTo>
                    <a:lnTo>
                      <a:pt x="3839" y="12317"/>
                    </a:lnTo>
                    <a:lnTo>
                      <a:pt x="3630" y="12108"/>
                    </a:lnTo>
                    <a:lnTo>
                      <a:pt x="3420" y="11899"/>
                    </a:lnTo>
                    <a:lnTo>
                      <a:pt x="3060" y="11457"/>
                    </a:lnTo>
                    <a:lnTo>
                      <a:pt x="2746" y="10980"/>
                    </a:lnTo>
                    <a:lnTo>
                      <a:pt x="2478" y="10480"/>
                    </a:lnTo>
                    <a:lnTo>
                      <a:pt x="2269" y="9933"/>
                    </a:lnTo>
                    <a:lnTo>
                      <a:pt x="2106" y="9363"/>
                    </a:lnTo>
                    <a:lnTo>
                      <a:pt x="2001" y="8758"/>
                    </a:lnTo>
                    <a:lnTo>
                      <a:pt x="1943" y="8119"/>
                    </a:lnTo>
                    <a:lnTo>
                      <a:pt x="1943" y="7793"/>
                    </a:lnTo>
                    <a:lnTo>
                      <a:pt x="1943" y="7467"/>
                    </a:lnTo>
                    <a:lnTo>
                      <a:pt x="2001" y="6828"/>
                    </a:lnTo>
                    <a:lnTo>
                      <a:pt x="2106" y="6223"/>
                    </a:lnTo>
                    <a:lnTo>
                      <a:pt x="2269" y="5653"/>
                    </a:lnTo>
                    <a:lnTo>
                      <a:pt x="2478" y="5118"/>
                    </a:lnTo>
                    <a:lnTo>
                      <a:pt x="2746" y="4606"/>
                    </a:lnTo>
                    <a:lnTo>
                      <a:pt x="3060" y="4129"/>
                    </a:lnTo>
                    <a:lnTo>
                      <a:pt x="3420" y="3687"/>
                    </a:lnTo>
                    <a:lnTo>
                      <a:pt x="3630" y="3478"/>
                    </a:lnTo>
                    <a:lnTo>
                      <a:pt x="4060" y="3082"/>
                    </a:lnTo>
                    <a:lnTo>
                      <a:pt x="4746" y="2606"/>
                    </a:lnTo>
                    <a:lnTo>
                      <a:pt x="5246" y="2350"/>
                    </a:lnTo>
                    <a:lnTo>
                      <a:pt x="5758" y="2140"/>
                    </a:lnTo>
                    <a:lnTo>
                      <a:pt x="6293" y="1989"/>
                    </a:lnTo>
                    <a:lnTo>
                      <a:pt x="7142" y="1850"/>
                    </a:lnTo>
                    <a:lnTo>
                      <a:pt x="7747" y="1838"/>
                    </a:lnTo>
                    <a:lnTo>
                      <a:pt x="8073" y="1838"/>
                    </a:lnTo>
                    <a:lnTo>
                      <a:pt x="8701" y="1896"/>
                    </a:lnTo>
                    <a:lnTo>
                      <a:pt x="9282" y="2012"/>
                    </a:lnTo>
                    <a:lnTo>
                      <a:pt x="9841" y="2198"/>
                    </a:lnTo>
                    <a:lnTo>
                      <a:pt x="10352" y="2431"/>
                    </a:lnTo>
                    <a:lnTo>
                      <a:pt x="10841" y="2733"/>
                    </a:lnTo>
                    <a:lnTo>
                      <a:pt x="11295" y="3094"/>
                    </a:lnTo>
                    <a:lnTo>
                      <a:pt x="11713" y="3501"/>
                    </a:lnTo>
                    <a:lnTo>
                      <a:pt x="11899" y="3734"/>
                    </a:lnTo>
                    <a:lnTo>
                      <a:pt x="13237" y="2443"/>
                    </a:lnTo>
                    <a:lnTo>
                      <a:pt x="12969" y="2140"/>
                    </a:lnTo>
                    <a:lnTo>
                      <a:pt x="12411" y="1605"/>
                    </a:lnTo>
                    <a:lnTo>
                      <a:pt x="11806" y="1152"/>
                    </a:lnTo>
                    <a:lnTo>
                      <a:pt x="11155" y="768"/>
                    </a:lnTo>
                    <a:lnTo>
                      <a:pt x="10480" y="465"/>
                    </a:lnTo>
                    <a:lnTo>
                      <a:pt x="9748" y="233"/>
                    </a:lnTo>
                    <a:lnTo>
                      <a:pt x="8980" y="82"/>
                    </a:lnTo>
                    <a:lnTo>
                      <a:pt x="8177" y="12"/>
                    </a:lnTo>
                    <a:lnTo>
                      <a:pt x="77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5"/>
              <p:cNvSpPr/>
              <p:nvPr/>
            </p:nvSpPr>
            <p:spPr>
              <a:xfrm>
                <a:off x="3843125" y="3182425"/>
                <a:ext cx="48025" cy="373675"/>
              </a:xfrm>
              <a:custGeom>
                <a:rect b="b" l="l" r="r" t="t"/>
                <a:pathLst>
                  <a:path extrusionOk="0" h="14947" w="1921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5"/>
              <p:cNvSpPr/>
              <p:nvPr/>
            </p:nvSpPr>
            <p:spPr>
              <a:xfrm>
                <a:off x="39321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1" y="1908"/>
                    </a:lnTo>
                    <a:lnTo>
                      <a:pt x="6793" y="2164"/>
                    </a:lnTo>
                    <a:lnTo>
                      <a:pt x="7339" y="2536"/>
                    </a:lnTo>
                    <a:lnTo>
                      <a:pt x="7583" y="2780"/>
                    </a:lnTo>
                    <a:lnTo>
                      <a:pt x="7816" y="3036"/>
                    </a:lnTo>
                    <a:lnTo>
                      <a:pt x="8188" y="3618"/>
                    </a:lnTo>
                    <a:lnTo>
                      <a:pt x="8444" y="4292"/>
                    </a:lnTo>
                    <a:lnTo>
                      <a:pt x="8560" y="5048"/>
                    </a:lnTo>
                    <a:lnTo>
                      <a:pt x="8572" y="5455"/>
                    </a:lnTo>
                    <a:lnTo>
                      <a:pt x="8560" y="5862"/>
                    </a:lnTo>
                    <a:lnTo>
                      <a:pt x="8444" y="6618"/>
                    </a:lnTo>
                    <a:lnTo>
                      <a:pt x="8188" y="7281"/>
                    </a:lnTo>
                    <a:lnTo>
                      <a:pt x="7816" y="7874"/>
                    </a:lnTo>
                    <a:lnTo>
                      <a:pt x="7583" y="8130"/>
                    </a:lnTo>
                    <a:lnTo>
                      <a:pt x="7339" y="8375"/>
                    </a:lnTo>
                    <a:lnTo>
                      <a:pt x="6793" y="8758"/>
                    </a:lnTo>
                    <a:lnTo>
                      <a:pt x="6211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8" y="9142"/>
                    </a:lnTo>
                    <a:lnTo>
                      <a:pt x="4280" y="9003"/>
                    </a:lnTo>
                    <a:lnTo>
                      <a:pt x="3699" y="8747"/>
                    </a:lnTo>
                    <a:lnTo>
                      <a:pt x="3152" y="8375"/>
                    </a:lnTo>
                    <a:lnTo>
                      <a:pt x="2908" y="8130"/>
                    </a:lnTo>
                    <a:lnTo>
                      <a:pt x="2675" y="7863"/>
                    </a:lnTo>
                    <a:lnTo>
                      <a:pt x="2303" y="7281"/>
                    </a:lnTo>
                    <a:lnTo>
                      <a:pt x="2047" y="6607"/>
                    </a:lnTo>
                    <a:lnTo>
                      <a:pt x="1931" y="5862"/>
                    </a:lnTo>
                    <a:lnTo>
                      <a:pt x="1919" y="5455"/>
                    </a:lnTo>
                    <a:lnTo>
                      <a:pt x="1931" y="5048"/>
                    </a:lnTo>
                    <a:lnTo>
                      <a:pt x="2047" y="4292"/>
                    </a:lnTo>
                    <a:lnTo>
                      <a:pt x="2303" y="3629"/>
                    </a:lnTo>
                    <a:lnTo>
                      <a:pt x="2675" y="3036"/>
                    </a:lnTo>
                    <a:lnTo>
                      <a:pt x="2908" y="2780"/>
                    </a:lnTo>
                    <a:lnTo>
                      <a:pt x="3152" y="2536"/>
                    </a:lnTo>
                    <a:lnTo>
                      <a:pt x="3699" y="2152"/>
                    </a:lnTo>
                    <a:lnTo>
                      <a:pt x="4280" y="1896"/>
                    </a:lnTo>
                    <a:lnTo>
                      <a:pt x="4908" y="1768"/>
                    </a:lnTo>
                    <a:close/>
                    <a:moveTo>
                      <a:pt x="5257" y="0"/>
                    </a:moveTo>
                    <a:lnTo>
                      <a:pt x="4699" y="24"/>
                    </a:lnTo>
                    <a:lnTo>
                      <a:pt x="3652" y="210"/>
                    </a:lnTo>
                    <a:lnTo>
                      <a:pt x="2698" y="605"/>
                    </a:lnTo>
                    <a:lnTo>
                      <a:pt x="1861" y="1187"/>
                    </a:lnTo>
                    <a:lnTo>
                      <a:pt x="1477" y="1559"/>
                    </a:lnTo>
                    <a:lnTo>
                      <a:pt x="1128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0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8" y="8956"/>
                    </a:lnTo>
                    <a:lnTo>
                      <a:pt x="1477" y="9352"/>
                    </a:lnTo>
                    <a:lnTo>
                      <a:pt x="1861" y="9724"/>
                    </a:lnTo>
                    <a:lnTo>
                      <a:pt x="2698" y="10305"/>
                    </a:lnTo>
                    <a:lnTo>
                      <a:pt x="3652" y="10701"/>
                    </a:lnTo>
                    <a:lnTo>
                      <a:pt x="4699" y="10887"/>
                    </a:lnTo>
                    <a:lnTo>
                      <a:pt x="5257" y="10910"/>
                    </a:lnTo>
                    <a:lnTo>
                      <a:pt x="5827" y="10887"/>
                    </a:lnTo>
                    <a:lnTo>
                      <a:pt x="6874" y="10701"/>
                    </a:lnTo>
                    <a:lnTo>
                      <a:pt x="7816" y="10305"/>
                    </a:lnTo>
                    <a:lnTo>
                      <a:pt x="8665" y="9724"/>
                    </a:lnTo>
                    <a:lnTo>
                      <a:pt x="9037" y="9352"/>
                    </a:lnTo>
                    <a:lnTo>
                      <a:pt x="9398" y="8956"/>
                    </a:lnTo>
                    <a:lnTo>
                      <a:pt x="9956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6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6" y="2827"/>
                    </a:lnTo>
                    <a:lnTo>
                      <a:pt x="9398" y="1954"/>
                    </a:lnTo>
                    <a:lnTo>
                      <a:pt x="9037" y="1559"/>
                    </a:lnTo>
                    <a:lnTo>
                      <a:pt x="8665" y="1187"/>
                    </a:lnTo>
                    <a:lnTo>
                      <a:pt x="7816" y="605"/>
                    </a:lnTo>
                    <a:lnTo>
                      <a:pt x="6874" y="210"/>
                    </a:lnTo>
                    <a:lnTo>
                      <a:pt x="5827" y="24"/>
                    </a:lnTo>
                    <a:lnTo>
                      <a:pt x="52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5"/>
              <p:cNvSpPr/>
              <p:nvPr/>
            </p:nvSpPr>
            <p:spPr>
              <a:xfrm>
                <a:off x="4234225" y="3300475"/>
                <a:ext cx="226250" cy="263475"/>
              </a:xfrm>
              <a:custGeom>
                <a:rect b="b" l="l" r="r" t="t"/>
                <a:pathLst>
                  <a:path extrusionOk="0" h="10539" w="9050">
                    <a:moveTo>
                      <a:pt x="1" y="1"/>
                    </a:moveTo>
                    <a:lnTo>
                      <a:pt x="1" y="6258"/>
                    </a:lnTo>
                    <a:lnTo>
                      <a:pt x="1" y="6735"/>
                    </a:lnTo>
                    <a:lnTo>
                      <a:pt x="129" y="7619"/>
                    </a:lnTo>
                    <a:lnTo>
                      <a:pt x="373" y="8398"/>
                    </a:lnTo>
                    <a:lnTo>
                      <a:pt x="745" y="9073"/>
                    </a:lnTo>
                    <a:lnTo>
                      <a:pt x="989" y="9375"/>
                    </a:lnTo>
                    <a:lnTo>
                      <a:pt x="1233" y="9654"/>
                    </a:lnTo>
                    <a:lnTo>
                      <a:pt x="1850" y="10096"/>
                    </a:lnTo>
                    <a:lnTo>
                      <a:pt x="2571" y="10387"/>
                    </a:lnTo>
                    <a:lnTo>
                      <a:pt x="3420" y="10527"/>
                    </a:lnTo>
                    <a:lnTo>
                      <a:pt x="3897" y="10538"/>
                    </a:lnTo>
                    <a:lnTo>
                      <a:pt x="4141" y="10538"/>
                    </a:lnTo>
                    <a:lnTo>
                      <a:pt x="4630" y="10468"/>
                    </a:lnTo>
                    <a:lnTo>
                      <a:pt x="5107" y="10341"/>
                    </a:lnTo>
                    <a:lnTo>
                      <a:pt x="5572" y="10154"/>
                    </a:lnTo>
                    <a:lnTo>
                      <a:pt x="5793" y="10026"/>
                    </a:lnTo>
                    <a:lnTo>
                      <a:pt x="6014" y="9910"/>
                    </a:lnTo>
                    <a:lnTo>
                      <a:pt x="6409" y="9631"/>
                    </a:lnTo>
                    <a:lnTo>
                      <a:pt x="6747" y="9317"/>
                    </a:lnTo>
                    <a:lnTo>
                      <a:pt x="7014" y="8980"/>
                    </a:lnTo>
                    <a:lnTo>
                      <a:pt x="7130" y="8794"/>
                    </a:lnTo>
                    <a:lnTo>
                      <a:pt x="7223" y="8794"/>
                    </a:lnTo>
                    <a:lnTo>
                      <a:pt x="7223" y="10224"/>
                    </a:lnTo>
                    <a:lnTo>
                      <a:pt x="9050" y="10224"/>
                    </a:lnTo>
                    <a:lnTo>
                      <a:pt x="9050" y="1"/>
                    </a:lnTo>
                    <a:lnTo>
                      <a:pt x="7130" y="1"/>
                    </a:lnTo>
                    <a:lnTo>
                      <a:pt x="7130" y="5642"/>
                    </a:lnTo>
                    <a:lnTo>
                      <a:pt x="7130" y="5944"/>
                    </a:lnTo>
                    <a:lnTo>
                      <a:pt x="7026" y="6537"/>
                    </a:lnTo>
                    <a:lnTo>
                      <a:pt x="6840" y="7096"/>
                    </a:lnTo>
                    <a:lnTo>
                      <a:pt x="6560" y="7607"/>
                    </a:lnTo>
                    <a:lnTo>
                      <a:pt x="6374" y="7852"/>
                    </a:lnTo>
                    <a:lnTo>
                      <a:pt x="6188" y="8084"/>
                    </a:lnTo>
                    <a:lnTo>
                      <a:pt x="5758" y="8445"/>
                    </a:lnTo>
                    <a:lnTo>
                      <a:pt x="5281" y="8677"/>
                    </a:lnTo>
                    <a:lnTo>
                      <a:pt x="4734" y="8805"/>
                    </a:lnTo>
                    <a:lnTo>
                      <a:pt x="4444" y="8817"/>
                    </a:lnTo>
                    <a:lnTo>
                      <a:pt x="4130" y="8805"/>
                    </a:lnTo>
                    <a:lnTo>
                      <a:pt x="3583" y="8712"/>
                    </a:lnTo>
                    <a:lnTo>
                      <a:pt x="3106" y="8538"/>
                    </a:lnTo>
                    <a:lnTo>
                      <a:pt x="2711" y="8270"/>
                    </a:lnTo>
                    <a:lnTo>
                      <a:pt x="2397" y="7910"/>
                    </a:lnTo>
                    <a:lnTo>
                      <a:pt x="2152" y="7456"/>
                    </a:lnTo>
                    <a:lnTo>
                      <a:pt x="2001" y="6921"/>
                    </a:lnTo>
                    <a:lnTo>
                      <a:pt x="1920" y="6293"/>
                    </a:lnTo>
                    <a:lnTo>
                      <a:pt x="1920" y="5944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5"/>
              <p:cNvSpPr/>
              <p:nvPr/>
            </p:nvSpPr>
            <p:spPr>
              <a:xfrm>
                <a:off x="4502025" y="3182125"/>
                <a:ext cx="256200" cy="382400"/>
              </a:xfrm>
              <a:custGeom>
                <a:rect b="b" l="l" r="r" t="t"/>
                <a:pathLst>
                  <a:path extrusionOk="0" h="15296" w="10248">
                    <a:moveTo>
                      <a:pt x="5153" y="6142"/>
                    </a:moveTo>
                    <a:lnTo>
                      <a:pt x="5502" y="6154"/>
                    </a:lnTo>
                    <a:lnTo>
                      <a:pt x="6130" y="6282"/>
                    </a:lnTo>
                    <a:lnTo>
                      <a:pt x="6700" y="6526"/>
                    </a:lnTo>
                    <a:lnTo>
                      <a:pt x="7224" y="6910"/>
                    </a:lnTo>
                    <a:lnTo>
                      <a:pt x="7468" y="7154"/>
                    </a:lnTo>
                    <a:lnTo>
                      <a:pt x="7700" y="7410"/>
                    </a:lnTo>
                    <a:lnTo>
                      <a:pt x="8049" y="7991"/>
                    </a:lnTo>
                    <a:lnTo>
                      <a:pt x="8282" y="8666"/>
                    </a:lnTo>
                    <a:lnTo>
                      <a:pt x="8410" y="9422"/>
                    </a:lnTo>
                    <a:lnTo>
                      <a:pt x="8422" y="9841"/>
                    </a:lnTo>
                    <a:lnTo>
                      <a:pt x="8410" y="10248"/>
                    </a:lnTo>
                    <a:lnTo>
                      <a:pt x="8294" y="11004"/>
                    </a:lnTo>
                    <a:lnTo>
                      <a:pt x="8061" y="11678"/>
                    </a:lnTo>
                    <a:lnTo>
                      <a:pt x="7700" y="12271"/>
                    </a:lnTo>
                    <a:lnTo>
                      <a:pt x="7468" y="12527"/>
                    </a:lnTo>
                    <a:lnTo>
                      <a:pt x="7224" y="12772"/>
                    </a:lnTo>
                    <a:lnTo>
                      <a:pt x="6700" y="13144"/>
                    </a:lnTo>
                    <a:lnTo>
                      <a:pt x="6119" y="13400"/>
                    </a:lnTo>
                    <a:lnTo>
                      <a:pt x="5491" y="13516"/>
                    </a:lnTo>
                    <a:lnTo>
                      <a:pt x="5153" y="13528"/>
                    </a:lnTo>
                    <a:lnTo>
                      <a:pt x="4828" y="13516"/>
                    </a:lnTo>
                    <a:lnTo>
                      <a:pt x="4211" y="13400"/>
                    </a:lnTo>
                    <a:lnTo>
                      <a:pt x="3630" y="13144"/>
                    </a:lnTo>
                    <a:lnTo>
                      <a:pt x="3106" y="12760"/>
                    </a:lnTo>
                    <a:lnTo>
                      <a:pt x="2862" y="12516"/>
                    </a:lnTo>
                    <a:lnTo>
                      <a:pt x="2629" y="12260"/>
                    </a:lnTo>
                    <a:lnTo>
                      <a:pt x="2269" y="11667"/>
                    </a:lnTo>
                    <a:lnTo>
                      <a:pt x="2036" y="11004"/>
                    </a:lnTo>
                    <a:lnTo>
                      <a:pt x="1908" y="10248"/>
                    </a:lnTo>
                    <a:lnTo>
                      <a:pt x="1908" y="9841"/>
                    </a:lnTo>
                    <a:lnTo>
                      <a:pt x="1908" y="9434"/>
                    </a:lnTo>
                    <a:lnTo>
                      <a:pt x="2036" y="8678"/>
                    </a:lnTo>
                    <a:lnTo>
                      <a:pt x="2269" y="8003"/>
                    </a:lnTo>
                    <a:lnTo>
                      <a:pt x="2629" y="7421"/>
                    </a:lnTo>
                    <a:lnTo>
                      <a:pt x="2862" y="7166"/>
                    </a:lnTo>
                    <a:lnTo>
                      <a:pt x="3106" y="6921"/>
                    </a:lnTo>
                    <a:lnTo>
                      <a:pt x="3630" y="6537"/>
                    </a:lnTo>
                    <a:lnTo>
                      <a:pt x="4211" y="6282"/>
                    </a:lnTo>
                    <a:lnTo>
                      <a:pt x="4828" y="6154"/>
                    </a:lnTo>
                    <a:lnTo>
                      <a:pt x="5153" y="6142"/>
                    </a:lnTo>
                    <a:close/>
                    <a:moveTo>
                      <a:pt x="8329" y="1"/>
                    </a:moveTo>
                    <a:lnTo>
                      <a:pt x="8329" y="4711"/>
                    </a:lnTo>
                    <a:lnTo>
                      <a:pt x="8422" y="6130"/>
                    </a:lnTo>
                    <a:lnTo>
                      <a:pt x="8329" y="6130"/>
                    </a:lnTo>
                    <a:lnTo>
                      <a:pt x="8212" y="5944"/>
                    </a:lnTo>
                    <a:lnTo>
                      <a:pt x="7921" y="5607"/>
                    </a:lnTo>
                    <a:lnTo>
                      <a:pt x="7584" y="5293"/>
                    </a:lnTo>
                    <a:lnTo>
                      <a:pt x="7177" y="5014"/>
                    </a:lnTo>
                    <a:lnTo>
                      <a:pt x="6944" y="4886"/>
                    </a:lnTo>
                    <a:lnTo>
                      <a:pt x="6712" y="4758"/>
                    </a:lnTo>
                    <a:lnTo>
                      <a:pt x="6223" y="4572"/>
                    </a:lnTo>
                    <a:lnTo>
                      <a:pt x="5700" y="4456"/>
                    </a:lnTo>
                    <a:lnTo>
                      <a:pt x="5142" y="4386"/>
                    </a:lnTo>
                    <a:lnTo>
                      <a:pt x="4851" y="4386"/>
                    </a:lnTo>
                    <a:lnTo>
                      <a:pt x="4362" y="4397"/>
                    </a:lnTo>
                    <a:lnTo>
                      <a:pt x="3444" y="4595"/>
                    </a:lnTo>
                    <a:lnTo>
                      <a:pt x="2583" y="4991"/>
                    </a:lnTo>
                    <a:lnTo>
                      <a:pt x="1804" y="5584"/>
                    </a:lnTo>
                    <a:lnTo>
                      <a:pt x="1443" y="5956"/>
                    </a:lnTo>
                    <a:lnTo>
                      <a:pt x="1094" y="6351"/>
                    </a:lnTo>
                    <a:lnTo>
                      <a:pt x="547" y="7235"/>
                    </a:lnTo>
                    <a:lnTo>
                      <a:pt x="198" y="8201"/>
                    </a:lnTo>
                    <a:lnTo>
                      <a:pt x="12" y="9271"/>
                    </a:lnTo>
                    <a:lnTo>
                      <a:pt x="1" y="9841"/>
                    </a:lnTo>
                    <a:lnTo>
                      <a:pt x="12" y="10411"/>
                    </a:lnTo>
                    <a:lnTo>
                      <a:pt x="198" y="11469"/>
                    </a:lnTo>
                    <a:lnTo>
                      <a:pt x="547" y="12446"/>
                    </a:lnTo>
                    <a:lnTo>
                      <a:pt x="1094" y="13318"/>
                    </a:lnTo>
                    <a:lnTo>
                      <a:pt x="1443" y="13725"/>
                    </a:lnTo>
                    <a:lnTo>
                      <a:pt x="1804" y="14098"/>
                    </a:lnTo>
                    <a:lnTo>
                      <a:pt x="2583" y="14679"/>
                    </a:lnTo>
                    <a:lnTo>
                      <a:pt x="3444" y="15075"/>
                    </a:lnTo>
                    <a:lnTo>
                      <a:pt x="4362" y="15272"/>
                    </a:lnTo>
                    <a:lnTo>
                      <a:pt x="4851" y="15296"/>
                    </a:lnTo>
                    <a:lnTo>
                      <a:pt x="5142" y="15284"/>
                    </a:lnTo>
                    <a:lnTo>
                      <a:pt x="5688" y="15226"/>
                    </a:lnTo>
                    <a:lnTo>
                      <a:pt x="6212" y="15098"/>
                    </a:lnTo>
                    <a:lnTo>
                      <a:pt x="6712" y="14900"/>
                    </a:lnTo>
                    <a:lnTo>
                      <a:pt x="6944" y="14772"/>
                    </a:lnTo>
                    <a:lnTo>
                      <a:pt x="7177" y="14633"/>
                    </a:lnTo>
                    <a:lnTo>
                      <a:pt x="7573" y="14353"/>
                    </a:lnTo>
                    <a:lnTo>
                      <a:pt x="7921" y="14039"/>
                    </a:lnTo>
                    <a:lnTo>
                      <a:pt x="8212" y="13702"/>
                    </a:lnTo>
                    <a:lnTo>
                      <a:pt x="8329" y="13516"/>
                    </a:lnTo>
                    <a:lnTo>
                      <a:pt x="8422" y="13516"/>
                    </a:lnTo>
                    <a:lnTo>
                      <a:pt x="8422" y="14947"/>
                    </a:lnTo>
                    <a:lnTo>
                      <a:pt x="10248" y="14947"/>
                    </a:lnTo>
                    <a:lnTo>
                      <a:pt x="102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5"/>
              <p:cNvSpPr/>
              <p:nvPr/>
            </p:nvSpPr>
            <p:spPr>
              <a:xfrm>
                <a:off x="4939950" y="3182425"/>
                <a:ext cx="243975" cy="373675"/>
              </a:xfrm>
              <a:custGeom>
                <a:rect b="b" l="l" r="r" t="t"/>
                <a:pathLst>
                  <a:path extrusionOk="0" h="14947" w="9759">
                    <a:moveTo>
                      <a:pt x="5432" y="1861"/>
                    </a:moveTo>
                    <a:lnTo>
                      <a:pt x="5967" y="1966"/>
                    </a:lnTo>
                    <a:lnTo>
                      <a:pt x="6455" y="2175"/>
                    </a:lnTo>
                    <a:lnTo>
                      <a:pt x="6874" y="2478"/>
                    </a:lnTo>
                    <a:lnTo>
                      <a:pt x="7060" y="2676"/>
                    </a:lnTo>
                    <a:lnTo>
                      <a:pt x="7234" y="2873"/>
                    </a:lnTo>
                    <a:lnTo>
                      <a:pt x="7514" y="3304"/>
                    </a:lnTo>
                    <a:lnTo>
                      <a:pt x="7688" y="3746"/>
                    </a:lnTo>
                    <a:lnTo>
                      <a:pt x="7781" y="4223"/>
                    </a:lnTo>
                    <a:lnTo>
                      <a:pt x="7793" y="4467"/>
                    </a:lnTo>
                    <a:lnTo>
                      <a:pt x="7781" y="4699"/>
                    </a:lnTo>
                    <a:lnTo>
                      <a:pt x="7688" y="5176"/>
                    </a:lnTo>
                    <a:lnTo>
                      <a:pt x="7514" y="5618"/>
                    </a:lnTo>
                    <a:lnTo>
                      <a:pt x="7234" y="6049"/>
                    </a:lnTo>
                    <a:lnTo>
                      <a:pt x="7060" y="6246"/>
                    </a:lnTo>
                    <a:lnTo>
                      <a:pt x="6886" y="6444"/>
                    </a:lnTo>
                    <a:lnTo>
                      <a:pt x="6455" y="6746"/>
                    </a:lnTo>
                    <a:lnTo>
                      <a:pt x="5967" y="6956"/>
                    </a:lnTo>
                    <a:lnTo>
                      <a:pt x="5432" y="7060"/>
                    </a:lnTo>
                    <a:lnTo>
                      <a:pt x="1919" y="7060"/>
                    </a:lnTo>
                    <a:lnTo>
                      <a:pt x="1919" y="1861"/>
                    </a:lnTo>
                    <a:close/>
                    <a:moveTo>
                      <a:pt x="0" y="1"/>
                    </a:moveTo>
                    <a:lnTo>
                      <a:pt x="0" y="14946"/>
                    </a:lnTo>
                    <a:lnTo>
                      <a:pt x="1919" y="14946"/>
                    </a:lnTo>
                    <a:lnTo>
                      <a:pt x="1919" y="8898"/>
                    </a:lnTo>
                    <a:lnTo>
                      <a:pt x="5094" y="8898"/>
                    </a:lnTo>
                    <a:lnTo>
                      <a:pt x="5560" y="8887"/>
                    </a:lnTo>
                    <a:lnTo>
                      <a:pt x="6444" y="8724"/>
                    </a:lnTo>
                    <a:lnTo>
                      <a:pt x="7258" y="8410"/>
                    </a:lnTo>
                    <a:lnTo>
                      <a:pt x="8025" y="7933"/>
                    </a:lnTo>
                    <a:lnTo>
                      <a:pt x="8374" y="7630"/>
                    </a:lnTo>
                    <a:lnTo>
                      <a:pt x="8700" y="7305"/>
                    </a:lnTo>
                    <a:lnTo>
                      <a:pt x="9223" y="6595"/>
                    </a:lnTo>
                    <a:lnTo>
                      <a:pt x="9572" y="5793"/>
                    </a:lnTo>
                    <a:lnTo>
                      <a:pt x="9747" y="4920"/>
                    </a:lnTo>
                    <a:lnTo>
                      <a:pt x="9758" y="4444"/>
                    </a:lnTo>
                    <a:lnTo>
                      <a:pt x="9747" y="3978"/>
                    </a:lnTo>
                    <a:lnTo>
                      <a:pt x="9572" y="3094"/>
                    </a:lnTo>
                    <a:lnTo>
                      <a:pt x="9223" y="2303"/>
                    </a:lnTo>
                    <a:lnTo>
                      <a:pt x="8712" y="1582"/>
                    </a:lnTo>
                    <a:lnTo>
                      <a:pt x="8374" y="1268"/>
                    </a:lnTo>
                    <a:lnTo>
                      <a:pt x="8025" y="954"/>
                    </a:lnTo>
                    <a:lnTo>
                      <a:pt x="7258" y="489"/>
                    </a:lnTo>
                    <a:lnTo>
                      <a:pt x="6444" y="163"/>
                    </a:lnTo>
                    <a:lnTo>
                      <a:pt x="5560" y="12"/>
                    </a:lnTo>
                    <a:lnTo>
                      <a:pt x="509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5"/>
              <p:cNvSpPr/>
              <p:nvPr/>
            </p:nvSpPr>
            <p:spPr>
              <a:xfrm>
                <a:off x="5228675" y="3182425"/>
                <a:ext cx="48000" cy="373675"/>
              </a:xfrm>
              <a:custGeom>
                <a:rect b="b" l="l" r="r" t="t"/>
                <a:pathLst>
                  <a:path extrusionOk="0" h="14947" w="1920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5"/>
              <p:cNvSpPr/>
              <p:nvPr/>
            </p:nvSpPr>
            <p:spPr>
              <a:xfrm>
                <a:off x="5317950" y="3291750"/>
                <a:ext cx="227125" cy="272775"/>
              </a:xfrm>
              <a:custGeom>
                <a:rect b="b" l="l" r="r" t="t"/>
                <a:pathLst>
                  <a:path extrusionOk="0" h="10911" w="9085">
                    <a:moveTo>
                      <a:pt x="5211" y="5502"/>
                    </a:moveTo>
                    <a:lnTo>
                      <a:pt x="5932" y="5584"/>
                    </a:lnTo>
                    <a:lnTo>
                      <a:pt x="6537" y="5746"/>
                    </a:lnTo>
                    <a:lnTo>
                      <a:pt x="7049" y="6002"/>
                    </a:lnTo>
                    <a:lnTo>
                      <a:pt x="7258" y="6165"/>
                    </a:lnTo>
                    <a:lnTo>
                      <a:pt x="7246" y="6468"/>
                    </a:lnTo>
                    <a:lnTo>
                      <a:pt x="7118" y="7026"/>
                    </a:lnTo>
                    <a:lnTo>
                      <a:pt x="6874" y="7549"/>
                    </a:lnTo>
                    <a:lnTo>
                      <a:pt x="6514" y="8038"/>
                    </a:lnTo>
                    <a:lnTo>
                      <a:pt x="6281" y="8259"/>
                    </a:lnTo>
                    <a:lnTo>
                      <a:pt x="6037" y="8468"/>
                    </a:lnTo>
                    <a:lnTo>
                      <a:pt x="5525" y="8805"/>
                    </a:lnTo>
                    <a:lnTo>
                      <a:pt x="4978" y="9026"/>
                    </a:lnTo>
                    <a:lnTo>
                      <a:pt x="4408" y="9131"/>
                    </a:lnTo>
                    <a:lnTo>
                      <a:pt x="4118" y="9143"/>
                    </a:lnTo>
                    <a:lnTo>
                      <a:pt x="3908" y="9143"/>
                    </a:lnTo>
                    <a:lnTo>
                      <a:pt x="3513" y="9084"/>
                    </a:lnTo>
                    <a:lnTo>
                      <a:pt x="3141" y="8980"/>
                    </a:lnTo>
                    <a:lnTo>
                      <a:pt x="2792" y="8829"/>
                    </a:lnTo>
                    <a:lnTo>
                      <a:pt x="2629" y="8724"/>
                    </a:lnTo>
                    <a:lnTo>
                      <a:pt x="2478" y="8608"/>
                    </a:lnTo>
                    <a:lnTo>
                      <a:pt x="2245" y="8352"/>
                    </a:lnTo>
                    <a:lnTo>
                      <a:pt x="2082" y="8049"/>
                    </a:lnTo>
                    <a:lnTo>
                      <a:pt x="2001" y="7712"/>
                    </a:lnTo>
                    <a:lnTo>
                      <a:pt x="1989" y="7538"/>
                    </a:lnTo>
                    <a:lnTo>
                      <a:pt x="2001" y="7328"/>
                    </a:lnTo>
                    <a:lnTo>
                      <a:pt x="2082" y="6944"/>
                    </a:lnTo>
                    <a:lnTo>
                      <a:pt x="2268" y="6595"/>
                    </a:lnTo>
                    <a:lnTo>
                      <a:pt x="2536" y="6258"/>
                    </a:lnTo>
                    <a:lnTo>
                      <a:pt x="2710" y="6107"/>
                    </a:lnTo>
                    <a:lnTo>
                      <a:pt x="2896" y="5956"/>
                    </a:lnTo>
                    <a:lnTo>
                      <a:pt x="3338" y="5735"/>
                    </a:lnTo>
                    <a:lnTo>
                      <a:pt x="3862" y="5584"/>
                    </a:lnTo>
                    <a:lnTo>
                      <a:pt x="4467" y="5502"/>
                    </a:lnTo>
                    <a:close/>
                    <a:moveTo>
                      <a:pt x="4536" y="1"/>
                    </a:moveTo>
                    <a:lnTo>
                      <a:pt x="4118" y="12"/>
                    </a:lnTo>
                    <a:lnTo>
                      <a:pt x="3350" y="105"/>
                    </a:lnTo>
                    <a:lnTo>
                      <a:pt x="2664" y="303"/>
                    </a:lnTo>
                    <a:lnTo>
                      <a:pt x="2059" y="594"/>
                    </a:lnTo>
                    <a:lnTo>
                      <a:pt x="1791" y="792"/>
                    </a:lnTo>
                    <a:lnTo>
                      <a:pt x="1536" y="978"/>
                    </a:lnTo>
                    <a:lnTo>
                      <a:pt x="1094" y="1396"/>
                    </a:lnTo>
                    <a:lnTo>
                      <a:pt x="745" y="1815"/>
                    </a:lnTo>
                    <a:lnTo>
                      <a:pt x="489" y="2257"/>
                    </a:lnTo>
                    <a:lnTo>
                      <a:pt x="396" y="2490"/>
                    </a:lnTo>
                    <a:lnTo>
                      <a:pt x="2152" y="3246"/>
                    </a:lnTo>
                    <a:lnTo>
                      <a:pt x="2222" y="3071"/>
                    </a:lnTo>
                    <a:lnTo>
                      <a:pt x="2408" y="2757"/>
                    </a:lnTo>
                    <a:lnTo>
                      <a:pt x="2629" y="2490"/>
                    </a:lnTo>
                    <a:lnTo>
                      <a:pt x="2920" y="2257"/>
                    </a:lnTo>
                    <a:lnTo>
                      <a:pt x="3082" y="2152"/>
                    </a:lnTo>
                    <a:lnTo>
                      <a:pt x="3431" y="1978"/>
                    </a:lnTo>
                    <a:lnTo>
                      <a:pt x="4187" y="1780"/>
                    </a:lnTo>
                    <a:lnTo>
                      <a:pt x="4595" y="1757"/>
                    </a:lnTo>
                    <a:lnTo>
                      <a:pt x="4874" y="1769"/>
                    </a:lnTo>
                    <a:lnTo>
                      <a:pt x="5397" y="1850"/>
                    </a:lnTo>
                    <a:lnTo>
                      <a:pt x="5874" y="2025"/>
                    </a:lnTo>
                    <a:lnTo>
                      <a:pt x="6304" y="2280"/>
                    </a:lnTo>
                    <a:lnTo>
                      <a:pt x="6502" y="2443"/>
                    </a:lnTo>
                    <a:lnTo>
                      <a:pt x="6676" y="2618"/>
                    </a:lnTo>
                    <a:lnTo>
                      <a:pt x="6967" y="3013"/>
                    </a:lnTo>
                    <a:lnTo>
                      <a:pt x="7165" y="3455"/>
                    </a:lnTo>
                    <a:lnTo>
                      <a:pt x="7258" y="3967"/>
                    </a:lnTo>
                    <a:lnTo>
                      <a:pt x="7270" y="4246"/>
                    </a:lnTo>
                    <a:lnTo>
                      <a:pt x="7270" y="4537"/>
                    </a:lnTo>
                    <a:lnTo>
                      <a:pt x="6991" y="4386"/>
                    </a:lnTo>
                    <a:lnTo>
                      <a:pt x="6374" y="4153"/>
                    </a:lnTo>
                    <a:lnTo>
                      <a:pt x="5676" y="3990"/>
                    </a:lnTo>
                    <a:lnTo>
                      <a:pt x="4909" y="3920"/>
                    </a:lnTo>
                    <a:lnTo>
                      <a:pt x="4490" y="3909"/>
                    </a:lnTo>
                    <a:lnTo>
                      <a:pt x="4025" y="3920"/>
                    </a:lnTo>
                    <a:lnTo>
                      <a:pt x="3152" y="4037"/>
                    </a:lnTo>
                    <a:lnTo>
                      <a:pt x="2350" y="4269"/>
                    </a:lnTo>
                    <a:lnTo>
                      <a:pt x="1617" y="4630"/>
                    </a:lnTo>
                    <a:lnTo>
                      <a:pt x="1291" y="4862"/>
                    </a:lnTo>
                    <a:lnTo>
                      <a:pt x="989" y="5095"/>
                    </a:lnTo>
                    <a:lnTo>
                      <a:pt x="500" y="5665"/>
                    </a:lnTo>
                    <a:lnTo>
                      <a:pt x="175" y="6316"/>
                    </a:lnTo>
                    <a:lnTo>
                      <a:pt x="12" y="7061"/>
                    </a:lnTo>
                    <a:lnTo>
                      <a:pt x="0" y="7479"/>
                    </a:lnTo>
                    <a:lnTo>
                      <a:pt x="12" y="7852"/>
                    </a:lnTo>
                    <a:lnTo>
                      <a:pt x="151" y="8549"/>
                    </a:lnTo>
                    <a:lnTo>
                      <a:pt x="419" y="9178"/>
                    </a:lnTo>
                    <a:lnTo>
                      <a:pt x="826" y="9724"/>
                    </a:lnTo>
                    <a:lnTo>
                      <a:pt x="1094" y="9957"/>
                    </a:lnTo>
                    <a:lnTo>
                      <a:pt x="1373" y="10189"/>
                    </a:lnTo>
                    <a:lnTo>
                      <a:pt x="1978" y="10538"/>
                    </a:lnTo>
                    <a:lnTo>
                      <a:pt x="2664" y="10771"/>
                    </a:lnTo>
                    <a:lnTo>
                      <a:pt x="3408" y="10899"/>
                    </a:lnTo>
                    <a:lnTo>
                      <a:pt x="3815" y="10911"/>
                    </a:lnTo>
                    <a:lnTo>
                      <a:pt x="4083" y="10899"/>
                    </a:lnTo>
                    <a:lnTo>
                      <a:pt x="4595" y="10841"/>
                    </a:lnTo>
                    <a:lnTo>
                      <a:pt x="5083" y="10736"/>
                    </a:lnTo>
                    <a:lnTo>
                      <a:pt x="5537" y="10573"/>
                    </a:lnTo>
                    <a:lnTo>
                      <a:pt x="5955" y="10352"/>
                    </a:lnTo>
                    <a:lnTo>
                      <a:pt x="6339" y="10073"/>
                    </a:lnTo>
                    <a:lnTo>
                      <a:pt x="6700" y="9736"/>
                    </a:lnTo>
                    <a:lnTo>
                      <a:pt x="7025" y="9352"/>
                    </a:lnTo>
                    <a:lnTo>
                      <a:pt x="7165" y="9131"/>
                    </a:lnTo>
                    <a:lnTo>
                      <a:pt x="7258" y="9131"/>
                    </a:lnTo>
                    <a:lnTo>
                      <a:pt x="7258" y="10562"/>
                    </a:lnTo>
                    <a:lnTo>
                      <a:pt x="9084" y="10562"/>
                    </a:lnTo>
                    <a:lnTo>
                      <a:pt x="9084" y="4374"/>
                    </a:lnTo>
                    <a:lnTo>
                      <a:pt x="9072" y="3874"/>
                    </a:lnTo>
                    <a:lnTo>
                      <a:pt x="8910" y="2943"/>
                    </a:lnTo>
                    <a:lnTo>
                      <a:pt x="8584" y="2141"/>
                    </a:lnTo>
                    <a:lnTo>
                      <a:pt x="8107" y="1443"/>
                    </a:lnTo>
                    <a:lnTo>
                      <a:pt x="7793" y="1152"/>
                    </a:lnTo>
                    <a:lnTo>
                      <a:pt x="7467" y="873"/>
                    </a:lnTo>
                    <a:lnTo>
                      <a:pt x="6735" y="443"/>
                    </a:lnTo>
                    <a:lnTo>
                      <a:pt x="5920" y="152"/>
                    </a:lnTo>
                    <a:lnTo>
                      <a:pt x="5025" y="12"/>
                    </a:lnTo>
                    <a:lnTo>
                      <a:pt x="45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5"/>
              <p:cNvSpPr/>
              <p:nvPr/>
            </p:nvSpPr>
            <p:spPr>
              <a:xfrm>
                <a:off x="5577600" y="3222250"/>
                <a:ext cx="165775" cy="338200"/>
              </a:xfrm>
              <a:custGeom>
                <a:rect b="b" l="l" r="r" t="t"/>
                <a:pathLst>
                  <a:path extrusionOk="0" h="13528" w="6631">
                    <a:moveTo>
                      <a:pt x="1780" y="1"/>
                    </a:moveTo>
                    <a:lnTo>
                      <a:pt x="1780" y="3130"/>
                    </a:lnTo>
                    <a:lnTo>
                      <a:pt x="1" y="3130"/>
                    </a:lnTo>
                    <a:lnTo>
                      <a:pt x="1" y="4874"/>
                    </a:lnTo>
                    <a:lnTo>
                      <a:pt x="1780" y="4874"/>
                    </a:lnTo>
                    <a:lnTo>
                      <a:pt x="1780" y="10259"/>
                    </a:lnTo>
                    <a:lnTo>
                      <a:pt x="1792" y="10632"/>
                    </a:lnTo>
                    <a:lnTo>
                      <a:pt x="1897" y="11329"/>
                    </a:lnTo>
                    <a:lnTo>
                      <a:pt x="2106" y="11934"/>
                    </a:lnTo>
                    <a:lnTo>
                      <a:pt x="2420" y="12446"/>
                    </a:lnTo>
                    <a:lnTo>
                      <a:pt x="2629" y="12667"/>
                    </a:lnTo>
                    <a:lnTo>
                      <a:pt x="2850" y="12876"/>
                    </a:lnTo>
                    <a:lnTo>
                      <a:pt x="3362" y="13190"/>
                    </a:lnTo>
                    <a:lnTo>
                      <a:pt x="3979" y="13411"/>
                    </a:lnTo>
                    <a:lnTo>
                      <a:pt x="4688" y="13516"/>
                    </a:lnTo>
                    <a:lnTo>
                      <a:pt x="5083" y="13528"/>
                    </a:lnTo>
                    <a:lnTo>
                      <a:pt x="5525" y="13516"/>
                    </a:lnTo>
                    <a:lnTo>
                      <a:pt x="6305" y="13365"/>
                    </a:lnTo>
                    <a:lnTo>
                      <a:pt x="6630" y="13249"/>
                    </a:lnTo>
                    <a:lnTo>
                      <a:pt x="5956" y="11609"/>
                    </a:lnTo>
                    <a:lnTo>
                      <a:pt x="5770" y="11678"/>
                    </a:lnTo>
                    <a:lnTo>
                      <a:pt x="5339" y="11760"/>
                    </a:lnTo>
                    <a:lnTo>
                      <a:pt x="5083" y="11771"/>
                    </a:lnTo>
                    <a:lnTo>
                      <a:pt x="4921" y="11760"/>
                    </a:lnTo>
                    <a:lnTo>
                      <a:pt x="4618" y="11713"/>
                    </a:lnTo>
                    <a:lnTo>
                      <a:pt x="4351" y="11609"/>
                    </a:lnTo>
                    <a:lnTo>
                      <a:pt x="4141" y="11446"/>
                    </a:lnTo>
                    <a:lnTo>
                      <a:pt x="3967" y="11236"/>
                    </a:lnTo>
                    <a:lnTo>
                      <a:pt x="3839" y="10981"/>
                    </a:lnTo>
                    <a:lnTo>
                      <a:pt x="3723" y="10492"/>
                    </a:lnTo>
                    <a:lnTo>
                      <a:pt x="3699" y="10097"/>
                    </a:lnTo>
                    <a:lnTo>
                      <a:pt x="3699" y="4874"/>
                    </a:lnTo>
                    <a:lnTo>
                      <a:pt x="6200" y="4874"/>
                    </a:lnTo>
                    <a:lnTo>
                      <a:pt x="6200" y="3130"/>
                    </a:lnTo>
                    <a:lnTo>
                      <a:pt x="3699" y="3130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5"/>
              <p:cNvSpPr/>
              <p:nvPr/>
            </p:nvSpPr>
            <p:spPr>
              <a:xfrm>
                <a:off x="5767200" y="3180675"/>
                <a:ext cx="177400" cy="375425"/>
              </a:xfrm>
              <a:custGeom>
                <a:rect b="b" l="l" r="r" t="t"/>
                <a:pathLst>
                  <a:path extrusionOk="0" h="15017" w="7096">
                    <a:moveTo>
                      <a:pt x="5153" y="1"/>
                    </a:moveTo>
                    <a:lnTo>
                      <a:pt x="4420" y="117"/>
                    </a:lnTo>
                    <a:lnTo>
                      <a:pt x="3757" y="350"/>
                    </a:lnTo>
                    <a:lnTo>
                      <a:pt x="3175" y="710"/>
                    </a:lnTo>
                    <a:lnTo>
                      <a:pt x="2920" y="943"/>
                    </a:lnTo>
                    <a:lnTo>
                      <a:pt x="2687" y="1175"/>
                    </a:lnTo>
                    <a:lnTo>
                      <a:pt x="2303" y="1722"/>
                    </a:lnTo>
                    <a:lnTo>
                      <a:pt x="2059" y="2350"/>
                    </a:lnTo>
                    <a:lnTo>
                      <a:pt x="1931" y="3060"/>
                    </a:lnTo>
                    <a:lnTo>
                      <a:pt x="1919" y="3443"/>
                    </a:lnTo>
                    <a:lnTo>
                      <a:pt x="1919" y="4793"/>
                    </a:lnTo>
                    <a:lnTo>
                      <a:pt x="0" y="4793"/>
                    </a:lnTo>
                    <a:lnTo>
                      <a:pt x="0" y="6537"/>
                    </a:lnTo>
                    <a:lnTo>
                      <a:pt x="1919" y="6537"/>
                    </a:lnTo>
                    <a:lnTo>
                      <a:pt x="1919" y="15016"/>
                    </a:lnTo>
                    <a:lnTo>
                      <a:pt x="3838" y="15016"/>
                    </a:lnTo>
                    <a:lnTo>
                      <a:pt x="3838" y="6537"/>
                    </a:lnTo>
                    <a:lnTo>
                      <a:pt x="6514" y="6537"/>
                    </a:lnTo>
                    <a:lnTo>
                      <a:pt x="6514" y="4804"/>
                    </a:lnTo>
                    <a:lnTo>
                      <a:pt x="3838" y="4804"/>
                    </a:lnTo>
                    <a:lnTo>
                      <a:pt x="3838" y="3513"/>
                    </a:lnTo>
                    <a:lnTo>
                      <a:pt x="3838" y="3304"/>
                    </a:lnTo>
                    <a:lnTo>
                      <a:pt x="3908" y="2920"/>
                    </a:lnTo>
                    <a:lnTo>
                      <a:pt x="4024" y="2594"/>
                    </a:lnTo>
                    <a:lnTo>
                      <a:pt x="4199" y="2327"/>
                    </a:lnTo>
                    <a:lnTo>
                      <a:pt x="4315" y="2211"/>
                    </a:lnTo>
                    <a:lnTo>
                      <a:pt x="4443" y="2094"/>
                    </a:lnTo>
                    <a:lnTo>
                      <a:pt x="4722" y="1920"/>
                    </a:lnTo>
                    <a:lnTo>
                      <a:pt x="5025" y="1815"/>
                    </a:lnTo>
                    <a:lnTo>
                      <a:pt x="5374" y="1757"/>
                    </a:lnTo>
                    <a:lnTo>
                      <a:pt x="5816" y="1757"/>
                    </a:lnTo>
                    <a:lnTo>
                      <a:pt x="6258" y="1838"/>
                    </a:lnTo>
                    <a:lnTo>
                      <a:pt x="6432" y="1920"/>
                    </a:lnTo>
                    <a:lnTo>
                      <a:pt x="7095" y="268"/>
                    </a:lnTo>
                    <a:lnTo>
                      <a:pt x="6781" y="140"/>
                    </a:lnTo>
                    <a:lnTo>
                      <a:pt x="60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5"/>
              <p:cNvSpPr/>
              <p:nvPr/>
            </p:nvSpPr>
            <p:spPr>
              <a:xfrm>
                <a:off x="59457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2" y="1908"/>
                    </a:lnTo>
                    <a:lnTo>
                      <a:pt x="6793" y="2164"/>
                    </a:lnTo>
                    <a:lnTo>
                      <a:pt x="7340" y="2536"/>
                    </a:lnTo>
                    <a:lnTo>
                      <a:pt x="7584" y="2780"/>
                    </a:lnTo>
                    <a:lnTo>
                      <a:pt x="7817" y="3036"/>
                    </a:lnTo>
                    <a:lnTo>
                      <a:pt x="8189" y="3618"/>
                    </a:lnTo>
                    <a:lnTo>
                      <a:pt x="8445" y="4292"/>
                    </a:lnTo>
                    <a:lnTo>
                      <a:pt x="8561" y="5048"/>
                    </a:lnTo>
                    <a:lnTo>
                      <a:pt x="8573" y="5455"/>
                    </a:lnTo>
                    <a:lnTo>
                      <a:pt x="8561" y="5862"/>
                    </a:lnTo>
                    <a:lnTo>
                      <a:pt x="8445" y="6618"/>
                    </a:lnTo>
                    <a:lnTo>
                      <a:pt x="8189" y="7281"/>
                    </a:lnTo>
                    <a:lnTo>
                      <a:pt x="7817" y="7874"/>
                    </a:lnTo>
                    <a:lnTo>
                      <a:pt x="7584" y="8130"/>
                    </a:lnTo>
                    <a:lnTo>
                      <a:pt x="7340" y="8375"/>
                    </a:lnTo>
                    <a:lnTo>
                      <a:pt x="6793" y="8758"/>
                    </a:lnTo>
                    <a:lnTo>
                      <a:pt x="6212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9" y="9142"/>
                    </a:lnTo>
                    <a:lnTo>
                      <a:pt x="4281" y="9003"/>
                    </a:lnTo>
                    <a:lnTo>
                      <a:pt x="3699" y="8747"/>
                    </a:lnTo>
                    <a:lnTo>
                      <a:pt x="3153" y="8375"/>
                    </a:lnTo>
                    <a:lnTo>
                      <a:pt x="2908" y="8130"/>
                    </a:lnTo>
                    <a:lnTo>
                      <a:pt x="2676" y="7863"/>
                    </a:lnTo>
                    <a:lnTo>
                      <a:pt x="2304" y="7281"/>
                    </a:lnTo>
                    <a:lnTo>
                      <a:pt x="2048" y="6607"/>
                    </a:lnTo>
                    <a:lnTo>
                      <a:pt x="1931" y="5862"/>
                    </a:lnTo>
                    <a:lnTo>
                      <a:pt x="1920" y="5455"/>
                    </a:lnTo>
                    <a:lnTo>
                      <a:pt x="1931" y="5048"/>
                    </a:lnTo>
                    <a:lnTo>
                      <a:pt x="2048" y="4292"/>
                    </a:lnTo>
                    <a:lnTo>
                      <a:pt x="2304" y="3629"/>
                    </a:lnTo>
                    <a:lnTo>
                      <a:pt x="2676" y="3036"/>
                    </a:lnTo>
                    <a:lnTo>
                      <a:pt x="2908" y="2780"/>
                    </a:lnTo>
                    <a:lnTo>
                      <a:pt x="3153" y="2536"/>
                    </a:lnTo>
                    <a:lnTo>
                      <a:pt x="3699" y="2152"/>
                    </a:lnTo>
                    <a:lnTo>
                      <a:pt x="4281" y="1896"/>
                    </a:lnTo>
                    <a:lnTo>
                      <a:pt x="4909" y="1768"/>
                    </a:lnTo>
                    <a:close/>
                    <a:moveTo>
                      <a:pt x="5258" y="0"/>
                    </a:moveTo>
                    <a:lnTo>
                      <a:pt x="4699" y="24"/>
                    </a:lnTo>
                    <a:lnTo>
                      <a:pt x="3653" y="210"/>
                    </a:lnTo>
                    <a:lnTo>
                      <a:pt x="2699" y="605"/>
                    </a:lnTo>
                    <a:lnTo>
                      <a:pt x="1862" y="1187"/>
                    </a:lnTo>
                    <a:lnTo>
                      <a:pt x="1478" y="1559"/>
                    </a:lnTo>
                    <a:lnTo>
                      <a:pt x="1129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1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9" y="8956"/>
                    </a:lnTo>
                    <a:lnTo>
                      <a:pt x="1478" y="9352"/>
                    </a:lnTo>
                    <a:lnTo>
                      <a:pt x="1862" y="9724"/>
                    </a:lnTo>
                    <a:lnTo>
                      <a:pt x="2699" y="10305"/>
                    </a:lnTo>
                    <a:lnTo>
                      <a:pt x="3653" y="10701"/>
                    </a:lnTo>
                    <a:lnTo>
                      <a:pt x="4699" y="10887"/>
                    </a:lnTo>
                    <a:lnTo>
                      <a:pt x="5258" y="10910"/>
                    </a:lnTo>
                    <a:lnTo>
                      <a:pt x="5828" y="10887"/>
                    </a:lnTo>
                    <a:lnTo>
                      <a:pt x="6874" y="10701"/>
                    </a:lnTo>
                    <a:lnTo>
                      <a:pt x="7817" y="10305"/>
                    </a:lnTo>
                    <a:lnTo>
                      <a:pt x="8666" y="9724"/>
                    </a:lnTo>
                    <a:lnTo>
                      <a:pt x="9038" y="9352"/>
                    </a:lnTo>
                    <a:lnTo>
                      <a:pt x="9398" y="8956"/>
                    </a:lnTo>
                    <a:lnTo>
                      <a:pt x="9957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7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7" y="2827"/>
                    </a:lnTo>
                    <a:lnTo>
                      <a:pt x="9398" y="1954"/>
                    </a:lnTo>
                    <a:lnTo>
                      <a:pt x="9038" y="1559"/>
                    </a:lnTo>
                    <a:lnTo>
                      <a:pt x="8666" y="1187"/>
                    </a:lnTo>
                    <a:lnTo>
                      <a:pt x="7817" y="605"/>
                    </a:lnTo>
                    <a:lnTo>
                      <a:pt x="6874" y="210"/>
                    </a:lnTo>
                    <a:lnTo>
                      <a:pt x="5828" y="24"/>
                    </a:lnTo>
                    <a:lnTo>
                      <a:pt x="52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5"/>
              <p:cNvSpPr/>
              <p:nvPr/>
            </p:nvSpPr>
            <p:spPr>
              <a:xfrm>
                <a:off x="6247250" y="3294375"/>
                <a:ext cx="158225" cy="261725"/>
              </a:xfrm>
              <a:custGeom>
                <a:rect b="b" l="l" r="r" t="t"/>
                <a:pathLst>
                  <a:path extrusionOk="0" h="10469" w="6329">
                    <a:moveTo>
                      <a:pt x="4677" y="0"/>
                    </a:moveTo>
                    <a:lnTo>
                      <a:pt x="4246" y="70"/>
                    </a:lnTo>
                    <a:lnTo>
                      <a:pt x="3804" y="198"/>
                    </a:lnTo>
                    <a:lnTo>
                      <a:pt x="3362" y="407"/>
                    </a:lnTo>
                    <a:lnTo>
                      <a:pt x="3130" y="535"/>
                    </a:lnTo>
                    <a:lnTo>
                      <a:pt x="2909" y="675"/>
                    </a:lnTo>
                    <a:lnTo>
                      <a:pt x="2525" y="989"/>
                    </a:lnTo>
                    <a:lnTo>
                      <a:pt x="2222" y="1326"/>
                    </a:lnTo>
                    <a:lnTo>
                      <a:pt x="2001" y="1710"/>
                    </a:lnTo>
                    <a:lnTo>
                      <a:pt x="1920" y="1920"/>
                    </a:lnTo>
                    <a:lnTo>
                      <a:pt x="1839" y="1920"/>
                    </a:lnTo>
                    <a:lnTo>
                      <a:pt x="1839" y="245"/>
                    </a:lnTo>
                    <a:lnTo>
                      <a:pt x="1" y="245"/>
                    </a:lnTo>
                    <a:lnTo>
                      <a:pt x="1" y="10468"/>
                    </a:lnTo>
                    <a:lnTo>
                      <a:pt x="1932" y="10468"/>
                    </a:lnTo>
                    <a:lnTo>
                      <a:pt x="1932" y="4885"/>
                    </a:lnTo>
                    <a:lnTo>
                      <a:pt x="1943" y="4548"/>
                    </a:lnTo>
                    <a:lnTo>
                      <a:pt x="2048" y="3943"/>
                    </a:lnTo>
                    <a:lnTo>
                      <a:pt x="2246" y="3408"/>
                    </a:lnTo>
                    <a:lnTo>
                      <a:pt x="2548" y="2931"/>
                    </a:lnTo>
                    <a:lnTo>
                      <a:pt x="2734" y="2722"/>
                    </a:lnTo>
                    <a:lnTo>
                      <a:pt x="2944" y="2513"/>
                    </a:lnTo>
                    <a:lnTo>
                      <a:pt x="3374" y="2210"/>
                    </a:lnTo>
                    <a:lnTo>
                      <a:pt x="3828" y="2001"/>
                    </a:lnTo>
                    <a:lnTo>
                      <a:pt x="4328" y="1896"/>
                    </a:lnTo>
                    <a:lnTo>
                      <a:pt x="4584" y="1885"/>
                    </a:lnTo>
                    <a:lnTo>
                      <a:pt x="4886" y="1896"/>
                    </a:lnTo>
                    <a:lnTo>
                      <a:pt x="5398" y="1966"/>
                    </a:lnTo>
                    <a:lnTo>
                      <a:pt x="5595" y="2036"/>
                    </a:lnTo>
                    <a:lnTo>
                      <a:pt x="6328" y="245"/>
                    </a:lnTo>
                    <a:lnTo>
                      <a:pt x="6026" y="128"/>
                    </a:lnTo>
                    <a:lnTo>
                      <a:pt x="5305" y="12"/>
                    </a:lnTo>
                    <a:lnTo>
                      <a:pt x="48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5"/>
              <p:cNvSpPr/>
              <p:nvPr/>
            </p:nvSpPr>
            <p:spPr>
              <a:xfrm>
                <a:off x="6436850" y="3292625"/>
                <a:ext cx="387625" cy="264925"/>
              </a:xfrm>
              <a:custGeom>
                <a:rect b="b" l="l" r="r" t="t"/>
                <a:pathLst>
                  <a:path extrusionOk="0" h="10597" w="15505">
                    <a:moveTo>
                      <a:pt x="4850" y="1"/>
                    </a:moveTo>
                    <a:lnTo>
                      <a:pt x="4397" y="70"/>
                    </a:lnTo>
                    <a:lnTo>
                      <a:pt x="3943" y="198"/>
                    </a:lnTo>
                    <a:lnTo>
                      <a:pt x="3490" y="384"/>
                    </a:lnTo>
                    <a:lnTo>
                      <a:pt x="3269" y="501"/>
                    </a:lnTo>
                    <a:lnTo>
                      <a:pt x="3036" y="629"/>
                    </a:lnTo>
                    <a:lnTo>
                      <a:pt x="2641" y="919"/>
                    </a:lnTo>
                    <a:lnTo>
                      <a:pt x="2303" y="1222"/>
                    </a:lnTo>
                    <a:lnTo>
                      <a:pt x="2024" y="1559"/>
                    </a:lnTo>
                    <a:lnTo>
                      <a:pt x="1919" y="1745"/>
                    </a:lnTo>
                    <a:lnTo>
                      <a:pt x="1826" y="1745"/>
                    </a:lnTo>
                    <a:lnTo>
                      <a:pt x="1826" y="315"/>
                    </a:lnTo>
                    <a:lnTo>
                      <a:pt x="0" y="315"/>
                    </a:lnTo>
                    <a:lnTo>
                      <a:pt x="0" y="10538"/>
                    </a:lnTo>
                    <a:lnTo>
                      <a:pt x="0" y="10596"/>
                    </a:lnTo>
                    <a:lnTo>
                      <a:pt x="1896" y="10596"/>
                    </a:lnTo>
                    <a:lnTo>
                      <a:pt x="1896" y="4944"/>
                    </a:lnTo>
                    <a:lnTo>
                      <a:pt x="1908" y="4630"/>
                    </a:lnTo>
                    <a:lnTo>
                      <a:pt x="2001" y="4048"/>
                    </a:lnTo>
                    <a:lnTo>
                      <a:pt x="2187" y="3502"/>
                    </a:lnTo>
                    <a:lnTo>
                      <a:pt x="2466" y="2990"/>
                    </a:lnTo>
                    <a:lnTo>
                      <a:pt x="2641" y="2746"/>
                    </a:lnTo>
                    <a:lnTo>
                      <a:pt x="2827" y="2513"/>
                    </a:lnTo>
                    <a:lnTo>
                      <a:pt x="3234" y="2152"/>
                    </a:lnTo>
                    <a:lnTo>
                      <a:pt x="3711" y="1908"/>
                    </a:lnTo>
                    <a:lnTo>
                      <a:pt x="4222" y="1792"/>
                    </a:lnTo>
                    <a:lnTo>
                      <a:pt x="4502" y="1780"/>
                    </a:lnTo>
                    <a:lnTo>
                      <a:pt x="4781" y="1792"/>
                    </a:lnTo>
                    <a:lnTo>
                      <a:pt x="5281" y="1862"/>
                    </a:lnTo>
                    <a:lnTo>
                      <a:pt x="5711" y="2024"/>
                    </a:lnTo>
                    <a:lnTo>
                      <a:pt x="6072" y="2269"/>
                    </a:lnTo>
                    <a:lnTo>
                      <a:pt x="6211" y="2420"/>
                    </a:lnTo>
                    <a:lnTo>
                      <a:pt x="6351" y="2594"/>
                    </a:lnTo>
                    <a:lnTo>
                      <a:pt x="6560" y="3036"/>
                    </a:lnTo>
                    <a:lnTo>
                      <a:pt x="6711" y="3583"/>
                    </a:lnTo>
                    <a:lnTo>
                      <a:pt x="6781" y="4246"/>
                    </a:lnTo>
                    <a:lnTo>
                      <a:pt x="6781" y="4618"/>
                    </a:lnTo>
                    <a:lnTo>
                      <a:pt x="6781" y="10585"/>
                    </a:lnTo>
                    <a:lnTo>
                      <a:pt x="8700" y="10585"/>
                    </a:lnTo>
                    <a:lnTo>
                      <a:pt x="8700" y="4920"/>
                    </a:lnTo>
                    <a:lnTo>
                      <a:pt x="8712" y="4618"/>
                    </a:lnTo>
                    <a:lnTo>
                      <a:pt x="8805" y="4037"/>
                    </a:lnTo>
                    <a:lnTo>
                      <a:pt x="8991" y="3478"/>
                    </a:lnTo>
                    <a:lnTo>
                      <a:pt x="9270" y="2967"/>
                    </a:lnTo>
                    <a:lnTo>
                      <a:pt x="9445" y="2734"/>
                    </a:lnTo>
                    <a:lnTo>
                      <a:pt x="9631" y="2501"/>
                    </a:lnTo>
                    <a:lnTo>
                      <a:pt x="10038" y="2141"/>
                    </a:lnTo>
                    <a:lnTo>
                      <a:pt x="10515" y="1896"/>
                    </a:lnTo>
                    <a:lnTo>
                      <a:pt x="11026" y="1780"/>
                    </a:lnTo>
                    <a:lnTo>
                      <a:pt x="11306" y="1769"/>
                    </a:lnTo>
                    <a:lnTo>
                      <a:pt x="11585" y="1780"/>
                    </a:lnTo>
                    <a:lnTo>
                      <a:pt x="12085" y="1850"/>
                    </a:lnTo>
                    <a:lnTo>
                      <a:pt x="12515" y="2013"/>
                    </a:lnTo>
                    <a:lnTo>
                      <a:pt x="12876" y="2257"/>
                    </a:lnTo>
                    <a:lnTo>
                      <a:pt x="13015" y="2408"/>
                    </a:lnTo>
                    <a:lnTo>
                      <a:pt x="13155" y="2583"/>
                    </a:lnTo>
                    <a:lnTo>
                      <a:pt x="13364" y="3013"/>
                    </a:lnTo>
                    <a:lnTo>
                      <a:pt x="13516" y="3571"/>
                    </a:lnTo>
                    <a:lnTo>
                      <a:pt x="13585" y="4223"/>
                    </a:lnTo>
                    <a:lnTo>
                      <a:pt x="13585" y="4606"/>
                    </a:lnTo>
                    <a:lnTo>
                      <a:pt x="13585" y="10561"/>
                    </a:lnTo>
                    <a:lnTo>
                      <a:pt x="15504" y="10561"/>
                    </a:lnTo>
                    <a:lnTo>
                      <a:pt x="15504" y="4304"/>
                    </a:lnTo>
                    <a:lnTo>
                      <a:pt x="15493" y="3816"/>
                    </a:lnTo>
                    <a:lnTo>
                      <a:pt x="15388" y="2920"/>
                    </a:lnTo>
                    <a:lnTo>
                      <a:pt x="15155" y="2141"/>
                    </a:lnTo>
                    <a:lnTo>
                      <a:pt x="14807" y="1454"/>
                    </a:lnTo>
                    <a:lnTo>
                      <a:pt x="14597" y="1164"/>
                    </a:lnTo>
                    <a:lnTo>
                      <a:pt x="14353" y="885"/>
                    </a:lnTo>
                    <a:lnTo>
                      <a:pt x="13783" y="443"/>
                    </a:lnTo>
                    <a:lnTo>
                      <a:pt x="13097" y="152"/>
                    </a:lnTo>
                    <a:lnTo>
                      <a:pt x="12306" y="12"/>
                    </a:lnTo>
                    <a:lnTo>
                      <a:pt x="11864" y="1"/>
                    </a:lnTo>
                    <a:lnTo>
                      <a:pt x="11573" y="1"/>
                    </a:lnTo>
                    <a:lnTo>
                      <a:pt x="11026" y="59"/>
                    </a:lnTo>
                    <a:lnTo>
                      <a:pt x="10515" y="187"/>
                    </a:lnTo>
                    <a:lnTo>
                      <a:pt x="10038" y="373"/>
                    </a:lnTo>
                    <a:lnTo>
                      <a:pt x="9584" y="617"/>
                    </a:lnTo>
                    <a:lnTo>
                      <a:pt x="9177" y="919"/>
                    </a:lnTo>
                    <a:lnTo>
                      <a:pt x="8793" y="1292"/>
                    </a:lnTo>
                    <a:lnTo>
                      <a:pt x="8456" y="1722"/>
                    </a:lnTo>
                    <a:lnTo>
                      <a:pt x="8293" y="1955"/>
                    </a:lnTo>
                    <a:lnTo>
                      <a:pt x="8189" y="1722"/>
                    </a:lnTo>
                    <a:lnTo>
                      <a:pt x="7921" y="1292"/>
                    </a:lnTo>
                    <a:lnTo>
                      <a:pt x="7619" y="919"/>
                    </a:lnTo>
                    <a:lnTo>
                      <a:pt x="7258" y="617"/>
                    </a:lnTo>
                    <a:lnTo>
                      <a:pt x="6863" y="373"/>
                    </a:lnTo>
                    <a:lnTo>
                      <a:pt x="6409" y="187"/>
                    </a:lnTo>
                    <a:lnTo>
                      <a:pt x="5909" y="59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5"/>
              <p:cNvSpPr/>
              <p:nvPr/>
            </p:nvSpPr>
            <p:spPr>
              <a:xfrm>
                <a:off x="1644000" y="3136475"/>
                <a:ext cx="1690600" cy="551925"/>
              </a:xfrm>
              <a:custGeom>
                <a:rect b="b" l="l" r="r" t="t"/>
                <a:pathLst>
                  <a:path extrusionOk="0" h="22077" w="67624">
                    <a:moveTo>
                      <a:pt x="62738" y="8236"/>
                    </a:moveTo>
                    <a:lnTo>
                      <a:pt x="63087" y="8247"/>
                    </a:lnTo>
                    <a:lnTo>
                      <a:pt x="63727" y="8398"/>
                    </a:lnTo>
                    <a:lnTo>
                      <a:pt x="64018" y="8550"/>
                    </a:lnTo>
                    <a:lnTo>
                      <a:pt x="64285" y="8724"/>
                    </a:lnTo>
                    <a:lnTo>
                      <a:pt x="64669" y="9143"/>
                    </a:lnTo>
                    <a:lnTo>
                      <a:pt x="64785" y="9399"/>
                    </a:lnTo>
                    <a:lnTo>
                      <a:pt x="59854" y="11446"/>
                    </a:lnTo>
                    <a:lnTo>
                      <a:pt x="59854" y="11097"/>
                    </a:lnTo>
                    <a:lnTo>
                      <a:pt x="59959" y="10434"/>
                    </a:lnTo>
                    <a:lnTo>
                      <a:pt x="60180" y="9852"/>
                    </a:lnTo>
                    <a:lnTo>
                      <a:pt x="60528" y="9329"/>
                    </a:lnTo>
                    <a:lnTo>
                      <a:pt x="60749" y="9108"/>
                    </a:lnTo>
                    <a:lnTo>
                      <a:pt x="60970" y="8898"/>
                    </a:lnTo>
                    <a:lnTo>
                      <a:pt x="61459" y="8573"/>
                    </a:lnTo>
                    <a:lnTo>
                      <a:pt x="61947" y="8352"/>
                    </a:lnTo>
                    <a:lnTo>
                      <a:pt x="62471" y="8247"/>
                    </a:lnTo>
                    <a:lnTo>
                      <a:pt x="62738" y="8236"/>
                    </a:lnTo>
                    <a:close/>
                    <a:moveTo>
                      <a:pt x="23391" y="8282"/>
                    </a:moveTo>
                    <a:lnTo>
                      <a:pt x="23984" y="8410"/>
                    </a:lnTo>
                    <a:lnTo>
                      <a:pt x="24531" y="8643"/>
                    </a:lnTo>
                    <a:lnTo>
                      <a:pt x="25042" y="8992"/>
                    </a:lnTo>
                    <a:lnTo>
                      <a:pt x="25263" y="9224"/>
                    </a:lnTo>
                    <a:lnTo>
                      <a:pt x="25484" y="9457"/>
                    </a:lnTo>
                    <a:lnTo>
                      <a:pt x="25822" y="9992"/>
                    </a:lnTo>
                    <a:lnTo>
                      <a:pt x="26043" y="10597"/>
                    </a:lnTo>
                    <a:lnTo>
                      <a:pt x="26159" y="11260"/>
                    </a:lnTo>
                    <a:lnTo>
                      <a:pt x="26171" y="11620"/>
                    </a:lnTo>
                    <a:lnTo>
                      <a:pt x="26159" y="11969"/>
                    </a:lnTo>
                    <a:lnTo>
                      <a:pt x="26043" y="12632"/>
                    </a:lnTo>
                    <a:lnTo>
                      <a:pt x="25822" y="13225"/>
                    </a:lnTo>
                    <a:lnTo>
                      <a:pt x="25473" y="13760"/>
                    </a:lnTo>
                    <a:lnTo>
                      <a:pt x="25252" y="14004"/>
                    </a:lnTo>
                    <a:lnTo>
                      <a:pt x="25019" y="14225"/>
                    </a:lnTo>
                    <a:lnTo>
                      <a:pt x="24519" y="14586"/>
                    </a:lnTo>
                    <a:lnTo>
                      <a:pt x="23961" y="14819"/>
                    </a:lnTo>
                    <a:lnTo>
                      <a:pt x="23367" y="14935"/>
                    </a:lnTo>
                    <a:lnTo>
                      <a:pt x="23065" y="14947"/>
                    </a:lnTo>
                    <a:lnTo>
                      <a:pt x="22739" y="14935"/>
                    </a:lnTo>
                    <a:lnTo>
                      <a:pt x="22146" y="14819"/>
                    </a:lnTo>
                    <a:lnTo>
                      <a:pt x="21600" y="14586"/>
                    </a:lnTo>
                    <a:lnTo>
                      <a:pt x="21099" y="14237"/>
                    </a:lnTo>
                    <a:lnTo>
                      <a:pt x="20867" y="14004"/>
                    </a:lnTo>
                    <a:lnTo>
                      <a:pt x="20634" y="13760"/>
                    </a:lnTo>
                    <a:lnTo>
                      <a:pt x="20297" y="13225"/>
                    </a:lnTo>
                    <a:lnTo>
                      <a:pt x="20064" y="12632"/>
                    </a:lnTo>
                    <a:lnTo>
                      <a:pt x="19971" y="11981"/>
                    </a:lnTo>
                    <a:lnTo>
                      <a:pt x="19971" y="11620"/>
                    </a:lnTo>
                    <a:lnTo>
                      <a:pt x="19983" y="11260"/>
                    </a:lnTo>
                    <a:lnTo>
                      <a:pt x="20099" y="10597"/>
                    </a:lnTo>
                    <a:lnTo>
                      <a:pt x="20320" y="9992"/>
                    </a:lnTo>
                    <a:lnTo>
                      <a:pt x="20657" y="9457"/>
                    </a:lnTo>
                    <a:lnTo>
                      <a:pt x="20878" y="9224"/>
                    </a:lnTo>
                    <a:lnTo>
                      <a:pt x="21111" y="8992"/>
                    </a:lnTo>
                    <a:lnTo>
                      <a:pt x="21611" y="8643"/>
                    </a:lnTo>
                    <a:lnTo>
                      <a:pt x="22158" y="8410"/>
                    </a:lnTo>
                    <a:lnTo>
                      <a:pt x="22751" y="8282"/>
                    </a:lnTo>
                    <a:close/>
                    <a:moveTo>
                      <a:pt x="35440" y="8282"/>
                    </a:moveTo>
                    <a:lnTo>
                      <a:pt x="36034" y="8410"/>
                    </a:lnTo>
                    <a:lnTo>
                      <a:pt x="36592" y="8643"/>
                    </a:lnTo>
                    <a:lnTo>
                      <a:pt x="37092" y="8992"/>
                    </a:lnTo>
                    <a:lnTo>
                      <a:pt x="37325" y="9224"/>
                    </a:lnTo>
                    <a:lnTo>
                      <a:pt x="37534" y="9457"/>
                    </a:lnTo>
                    <a:lnTo>
                      <a:pt x="37871" y="9992"/>
                    </a:lnTo>
                    <a:lnTo>
                      <a:pt x="38104" y="10597"/>
                    </a:lnTo>
                    <a:lnTo>
                      <a:pt x="38209" y="11260"/>
                    </a:lnTo>
                    <a:lnTo>
                      <a:pt x="38220" y="11620"/>
                    </a:lnTo>
                    <a:lnTo>
                      <a:pt x="38209" y="11969"/>
                    </a:lnTo>
                    <a:lnTo>
                      <a:pt x="38104" y="12632"/>
                    </a:lnTo>
                    <a:lnTo>
                      <a:pt x="37871" y="13225"/>
                    </a:lnTo>
                    <a:lnTo>
                      <a:pt x="37522" y="13760"/>
                    </a:lnTo>
                    <a:lnTo>
                      <a:pt x="37313" y="14004"/>
                    </a:lnTo>
                    <a:lnTo>
                      <a:pt x="37069" y="14225"/>
                    </a:lnTo>
                    <a:lnTo>
                      <a:pt x="36569" y="14586"/>
                    </a:lnTo>
                    <a:lnTo>
                      <a:pt x="36022" y="14819"/>
                    </a:lnTo>
                    <a:lnTo>
                      <a:pt x="35429" y="14935"/>
                    </a:lnTo>
                    <a:lnTo>
                      <a:pt x="35115" y="14947"/>
                    </a:lnTo>
                    <a:lnTo>
                      <a:pt x="34789" y="14935"/>
                    </a:lnTo>
                    <a:lnTo>
                      <a:pt x="34196" y="14819"/>
                    </a:lnTo>
                    <a:lnTo>
                      <a:pt x="33649" y="14586"/>
                    </a:lnTo>
                    <a:lnTo>
                      <a:pt x="33149" y="14237"/>
                    </a:lnTo>
                    <a:lnTo>
                      <a:pt x="32916" y="14004"/>
                    </a:lnTo>
                    <a:lnTo>
                      <a:pt x="32696" y="13760"/>
                    </a:lnTo>
                    <a:lnTo>
                      <a:pt x="32358" y="13225"/>
                    </a:lnTo>
                    <a:lnTo>
                      <a:pt x="32126" y="12632"/>
                    </a:lnTo>
                    <a:lnTo>
                      <a:pt x="32033" y="11981"/>
                    </a:lnTo>
                    <a:lnTo>
                      <a:pt x="32033" y="11620"/>
                    </a:lnTo>
                    <a:lnTo>
                      <a:pt x="32044" y="11260"/>
                    </a:lnTo>
                    <a:lnTo>
                      <a:pt x="32149" y="10597"/>
                    </a:lnTo>
                    <a:lnTo>
                      <a:pt x="32370" y="9992"/>
                    </a:lnTo>
                    <a:lnTo>
                      <a:pt x="32707" y="9457"/>
                    </a:lnTo>
                    <a:lnTo>
                      <a:pt x="32928" y="9224"/>
                    </a:lnTo>
                    <a:lnTo>
                      <a:pt x="33161" y="8992"/>
                    </a:lnTo>
                    <a:lnTo>
                      <a:pt x="33661" y="8643"/>
                    </a:lnTo>
                    <a:lnTo>
                      <a:pt x="34208" y="8410"/>
                    </a:lnTo>
                    <a:lnTo>
                      <a:pt x="34812" y="8282"/>
                    </a:lnTo>
                    <a:close/>
                    <a:moveTo>
                      <a:pt x="47141" y="8294"/>
                    </a:moveTo>
                    <a:lnTo>
                      <a:pt x="47444" y="8305"/>
                    </a:lnTo>
                    <a:lnTo>
                      <a:pt x="48014" y="8422"/>
                    </a:lnTo>
                    <a:lnTo>
                      <a:pt x="48537" y="8666"/>
                    </a:lnTo>
                    <a:lnTo>
                      <a:pt x="49014" y="9015"/>
                    </a:lnTo>
                    <a:lnTo>
                      <a:pt x="49235" y="9247"/>
                    </a:lnTo>
                    <a:lnTo>
                      <a:pt x="49432" y="9492"/>
                    </a:lnTo>
                    <a:lnTo>
                      <a:pt x="49747" y="10038"/>
                    </a:lnTo>
                    <a:lnTo>
                      <a:pt x="49956" y="10631"/>
                    </a:lnTo>
                    <a:lnTo>
                      <a:pt x="50061" y="11294"/>
                    </a:lnTo>
                    <a:lnTo>
                      <a:pt x="50072" y="11655"/>
                    </a:lnTo>
                    <a:lnTo>
                      <a:pt x="50061" y="12004"/>
                    </a:lnTo>
                    <a:lnTo>
                      <a:pt x="49956" y="12644"/>
                    </a:lnTo>
                    <a:lnTo>
                      <a:pt x="49747" y="13237"/>
                    </a:lnTo>
                    <a:lnTo>
                      <a:pt x="49432" y="13772"/>
                    </a:lnTo>
                    <a:lnTo>
                      <a:pt x="49235" y="14016"/>
                    </a:lnTo>
                    <a:lnTo>
                      <a:pt x="49014" y="14249"/>
                    </a:lnTo>
                    <a:lnTo>
                      <a:pt x="48537" y="14598"/>
                    </a:lnTo>
                    <a:lnTo>
                      <a:pt x="48014" y="14830"/>
                    </a:lnTo>
                    <a:lnTo>
                      <a:pt x="47444" y="14958"/>
                    </a:lnTo>
                    <a:lnTo>
                      <a:pt x="47141" y="14970"/>
                    </a:lnTo>
                    <a:lnTo>
                      <a:pt x="46816" y="14958"/>
                    </a:lnTo>
                    <a:lnTo>
                      <a:pt x="46222" y="14830"/>
                    </a:lnTo>
                    <a:lnTo>
                      <a:pt x="45687" y="14598"/>
                    </a:lnTo>
                    <a:lnTo>
                      <a:pt x="45187" y="14249"/>
                    </a:lnTo>
                    <a:lnTo>
                      <a:pt x="44966" y="14016"/>
                    </a:lnTo>
                    <a:lnTo>
                      <a:pt x="44757" y="13772"/>
                    </a:lnTo>
                    <a:lnTo>
                      <a:pt x="44420" y="13237"/>
                    </a:lnTo>
                    <a:lnTo>
                      <a:pt x="44187" y="12644"/>
                    </a:lnTo>
                    <a:lnTo>
                      <a:pt x="44082" y="12004"/>
                    </a:lnTo>
                    <a:lnTo>
                      <a:pt x="44071" y="11655"/>
                    </a:lnTo>
                    <a:lnTo>
                      <a:pt x="44082" y="11294"/>
                    </a:lnTo>
                    <a:lnTo>
                      <a:pt x="44187" y="10631"/>
                    </a:lnTo>
                    <a:lnTo>
                      <a:pt x="44420" y="10038"/>
                    </a:lnTo>
                    <a:lnTo>
                      <a:pt x="44757" y="9492"/>
                    </a:lnTo>
                    <a:lnTo>
                      <a:pt x="44966" y="9247"/>
                    </a:lnTo>
                    <a:lnTo>
                      <a:pt x="45199" y="9015"/>
                    </a:lnTo>
                    <a:lnTo>
                      <a:pt x="45687" y="8666"/>
                    </a:lnTo>
                    <a:lnTo>
                      <a:pt x="46234" y="8422"/>
                    </a:lnTo>
                    <a:lnTo>
                      <a:pt x="46827" y="8305"/>
                    </a:lnTo>
                    <a:lnTo>
                      <a:pt x="47141" y="8294"/>
                    </a:lnTo>
                    <a:close/>
                    <a:moveTo>
                      <a:pt x="53887" y="606"/>
                    </a:moveTo>
                    <a:lnTo>
                      <a:pt x="53887" y="16796"/>
                    </a:lnTo>
                    <a:lnTo>
                      <a:pt x="56295" y="16796"/>
                    </a:lnTo>
                    <a:lnTo>
                      <a:pt x="56295" y="606"/>
                    </a:lnTo>
                    <a:close/>
                    <a:moveTo>
                      <a:pt x="23042" y="6095"/>
                    </a:moveTo>
                    <a:lnTo>
                      <a:pt x="22472" y="6107"/>
                    </a:lnTo>
                    <a:lnTo>
                      <a:pt x="21402" y="6305"/>
                    </a:lnTo>
                    <a:lnTo>
                      <a:pt x="20425" y="6700"/>
                    </a:lnTo>
                    <a:lnTo>
                      <a:pt x="19529" y="7293"/>
                    </a:lnTo>
                    <a:lnTo>
                      <a:pt x="19122" y="7666"/>
                    </a:lnTo>
                    <a:lnTo>
                      <a:pt x="18738" y="8073"/>
                    </a:lnTo>
                    <a:lnTo>
                      <a:pt x="18261" y="8736"/>
                    </a:lnTo>
                    <a:lnTo>
                      <a:pt x="18017" y="9201"/>
                    </a:lnTo>
                    <a:lnTo>
                      <a:pt x="17808" y="9689"/>
                    </a:lnTo>
                    <a:lnTo>
                      <a:pt x="17657" y="10213"/>
                    </a:lnTo>
                    <a:lnTo>
                      <a:pt x="17517" y="11027"/>
                    </a:lnTo>
                    <a:lnTo>
                      <a:pt x="17505" y="11608"/>
                    </a:lnTo>
                    <a:lnTo>
                      <a:pt x="17517" y="12190"/>
                    </a:lnTo>
                    <a:lnTo>
                      <a:pt x="17657" y="13016"/>
                    </a:lnTo>
                    <a:lnTo>
                      <a:pt x="17808" y="13528"/>
                    </a:lnTo>
                    <a:lnTo>
                      <a:pt x="18017" y="14016"/>
                    </a:lnTo>
                    <a:lnTo>
                      <a:pt x="18261" y="14493"/>
                    </a:lnTo>
                    <a:lnTo>
                      <a:pt x="18738" y="15144"/>
                    </a:lnTo>
                    <a:lnTo>
                      <a:pt x="19122" y="15551"/>
                    </a:lnTo>
                    <a:lnTo>
                      <a:pt x="19529" y="15924"/>
                    </a:lnTo>
                    <a:lnTo>
                      <a:pt x="20425" y="16505"/>
                    </a:lnTo>
                    <a:lnTo>
                      <a:pt x="21402" y="16901"/>
                    </a:lnTo>
                    <a:lnTo>
                      <a:pt x="22472" y="17098"/>
                    </a:lnTo>
                    <a:lnTo>
                      <a:pt x="23042" y="17122"/>
                    </a:lnTo>
                    <a:lnTo>
                      <a:pt x="23612" y="17098"/>
                    </a:lnTo>
                    <a:lnTo>
                      <a:pt x="24682" y="16901"/>
                    </a:lnTo>
                    <a:lnTo>
                      <a:pt x="25670" y="16505"/>
                    </a:lnTo>
                    <a:lnTo>
                      <a:pt x="26554" y="15924"/>
                    </a:lnTo>
                    <a:lnTo>
                      <a:pt x="26973" y="15551"/>
                    </a:lnTo>
                    <a:lnTo>
                      <a:pt x="27357" y="15144"/>
                    </a:lnTo>
                    <a:lnTo>
                      <a:pt x="27822" y="14493"/>
                    </a:lnTo>
                    <a:lnTo>
                      <a:pt x="28078" y="14016"/>
                    </a:lnTo>
                    <a:lnTo>
                      <a:pt x="28276" y="13528"/>
                    </a:lnTo>
                    <a:lnTo>
                      <a:pt x="28427" y="13016"/>
                    </a:lnTo>
                    <a:lnTo>
                      <a:pt x="28567" y="12190"/>
                    </a:lnTo>
                    <a:lnTo>
                      <a:pt x="28590" y="11608"/>
                    </a:lnTo>
                    <a:lnTo>
                      <a:pt x="28567" y="11015"/>
                    </a:lnTo>
                    <a:lnTo>
                      <a:pt x="28427" y="10201"/>
                    </a:lnTo>
                    <a:lnTo>
                      <a:pt x="28276" y="9678"/>
                    </a:lnTo>
                    <a:lnTo>
                      <a:pt x="28078" y="9189"/>
                    </a:lnTo>
                    <a:lnTo>
                      <a:pt x="27822" y="8724"/>
                    </a:lnTo>
                    <a:lnTo>
                      <a:pt x="27357" y="8061"/>
                    </a:lnTo>
                    <a:lnTo>
                      <a:pt x="26973" y="7666"/>
                    </a:lnTo>
                    <a:lnTo>
                      <a:pt x="26554" y="7293"/>
                    </a:lnTo>
                    <a:lnTo>
                      <a:pt x="25670" y="6700"/>
                    </a:lnTo>
                    <a:lnTo>
                      <a:pt x="24682" y="6305"/>
                    </a:lnTo>
                    <a:lnTo>
                      <a:pt x="23612" y="6107"/>
                    </a:lnTo>
                    <a:lnTo>
                      <a:pt x="23042" y="6095"/>
                    </a:lnTo>
                    <a:close/>
                    <a:moveTo>
                      <a:pt x="35115" y="6095"/>
                    </a:moveTo>
                    <a:lnTo>
                      <a:pt x="34545" y="6107"/>
                    </a:lnTo>
                    <a:lnTo>
                      <a:pt x="33475" y="6305"/>
                    </a:lnTo>
                    <a:lnTo>
                      <a:pt x="32486" y="6700"/>
                    </a:lnTo>
                    <a:lnTo>
                      <a:pt x="31602" y="7293"/>
                    </a:lnTo>
                    <a:lnTo>
                      <a:pt x="31183" y="7666"/>
                    </a:lnTo>
                    <a:lnTo>
                      <a:pt x="30800" y="8073"/>
                    </a:lnTo>
                    <a:lnTo>
                      <a:pt x="30334" y="8736"/>
                    </a:lnTo>
                    <a:lnTo>
                      <a:pt x="30079" y="9201"/>
                    </a:lnTo>
                    <a:lnTo>
                      <a:pt x="29881" y="9689"/>
                    </a:lnTo>
                    <a:lnTo>
                      <a:pt x="29730" y="10213"/>
                    </a:lnTo>
                    <a:lnTo>
                      <a:pt x="29590" y="11027"/>
                    </a:lnTo>
                    <a:lnTo>
                      <a:pt x="29567" y="11608"/>
                    </a:lnTo>
                    <a:lnTo>
                      <a:pt x="29590" y="12190"/>
                    </a:lnTo>
                    <a:lnTo>
                      <a:pt x="29730" y="13016"/>
                    </a:lnTo>
                    <a:lnTo>
                      <a:pt x="29881" y="13528"/>
                    </a:lnTo>
                    <a:lnTo>
                      <a:pt x="30079" y="14016"/>
                    </a:lnTo>
                    <a:lnTo>
                      <a:pt x="30334" y="14493"/>
                    </a:lnTo>
                    <a:lnTo>
                      <a:pt x="30800" y="15144"/>
                    </a:lnTo>
                    <a:lnTo>
                      <a:pt x="31183" y="15551"/>
                    </a:lnTo>
                    <a:lnTo>
                      <a:pt x="31602" y="15924"/>
                    </a:lnTo>
                    <a:lnTo>
                      <a:pt x="32486" y="16505"/>
                    </a:lnTo>
                    <a:lnTo>
                      <a:pt x="33475" y="16901"/>
                    </a:lnTo>
                    <a:lnTo>
                      <a:pt x="34545" y="17098"/>
                    </a:lnTo>
                    <a:lnTo>
                      <a:pt x="35115" y="17122"/>
                    </a:lnTo>
                    <a:lnTo>
                      <a:pt x="35685" y="17098"/>
                    </a:lnTo>
                    <a:lnTo>
                      <a:pt x="36755" y="16901"/>
                    </a:lnTo>
                    <a:lnTo>
                      <a:pt x="37732" y="16505"/>
                    </a:lnTo>
                    <a:lnTo>
                      <a:pt x="38627" y="15924"/>
                    </a:lnTo>
                    <a:lnTo>
                      <a:pt x="39034" y="15551"/>
                    </a:lnTo>
                    <a:lnTo>
                      <a:pt x="39418" y="15144"/>
                    </a:lnTo>
                    <a:lnTo>
                      <a:pt x="39883" y="14493"/>
                    </a:lnTo>
                    <a:lnTo>
                      <a:pt x="40128" y="14016"/>
                    </a:lnTo>
                    <a:lnTo>
                      <a:pt x="40418" y="13272"/>
                    </a:lnTo>
                    <a:lnTo>
                      <a:pt x="40628" y="12190"/>
                    </a:lnTo>
                    <a:lnTo>
                      <a:pt x="40651" y="11608"/>
                    </a:lnTo>
                    <a:lnTo>
                      <a:pt x="40639" y="11015"/>
                    </a:lnTo>
                    <a:lnTo>
                      <a:pt x="40500" y="10201"/>
                    </a:lnTo>
                    <a:lnTo>
                      <a:pt x="40349" y="9678"/>
                    </a:lnTo>
                    <a:lnTo>
                      <a:pt x="40139" y="9189"/>
                    </a:lnTo>
                    <a:lnTo>
                      <a:pt x="39895" y="8724"/>
                    </a:lnTo>
                    <a:lnTo>
                      <a:pt x="39418" y="8061"/>
                    </a:lnTo>
                    <a:lnTo>
                      <a:pt x="39034" y="7666"/>
                    </a:lnTo>
                    <a:lnTo>
                      <a:pt x="38627" y="7293"/>
                    </a:lnTo>
                    <a:lnTo>
                      <a:pt x="37732" y="6700"/>
                    </a:lnTo>
                    <a:lnTo>
                      <a:pt x="36755" y="6305"/>
                    </a:lnTo>
                    <a:lnTo>
                      <a:pt x="35685" y="6107"/>
                    </a:lnTo>
                    <a:lnTo>
                      <a:pt x="35115" y="6095"/>
                    </a:lnTo>
                    <a:close/>
                    <a:moveTo>
                      <a:pt x="8701" y="1"/>
                    </a:moveTo>
                    <a:lnTo>
                      <a:pt x="8259" y="12"/>
                    </a:lnTo>
                    <a:lnTo>
                      <a:pt x="7398" y="94"/>
                    </a:lnTo>
                    <a:lnTo>
                      <a:pt x="6572" y="245"/>
                    </a:lnTo>
                    <a:lnTo>
                      <a:pt x="5770" y="478"/>
                    </a:lnTo>
                    <a:lnTo>
                      <a:pt x="5014" y="803"/>
                    </a:lnTo>
                    <a:lnTo>
                      <a:pt x="4281" y="1187"/>
                    </a:lnTo>
                    <a:lnTo>
                      <a:pt x="3572" y="1664"/>
                    </a:lnTo>
                    <a:lnTo>
                      <a:pt x="2897" y="2211"/>
                    </a:lnTo>
                    <a:lnTo>
                      <a:pt x="2571" y="2525"/>
                    </a:lnTo>
                    <a:lnTo>
                      <a:pt x="2257" y="2839"/>
                    </a:lnTo>
                    <a:lnTo>
                      <a:pt x="1699" y="3502"/>
                    </a:lnTo>
                    <a:lnTo>
                      <a:pt x="1210" y="4188"/>
                    </a:lnTo>
                    <a:lnTo>
                      <a:pt x="815" y="4921"/>
                    </a:lnTo>
                    <a:lnTo>
                      <a:pt x="489" y="5677"/>
                    </a:lnTo>
                    <a:lnTo>
                      <a:pt x="245" y="6456"/>
                    </a:lnTo>
                    <a:lnTo>
                      <a:pt x="82" y="7282"/>
                    </a:lnTo>
                    <a:lnTo>
                      <a:pt x="12" y="8131"/>
                    </a:lnTo>
                    <a:lnTo>
                      <a:pt x="1" y="8573"/>
                    </a:lnTo>
                    <a:lnTo>
                      <a:pt x="12" y="9003"/>
                    </a:lnTo>
                    <a:lnTo>
                      <a:pt x="82" y="9852"/>
                    </a:lnTo>
                    <a:lnTo>
                      <a:pt x="245" y="10678"/>
                    </a:lnTo>
                    <a:lnTo>
                      <a:pt x="489" y="11469"/>
                    </a:lnTo>
                    <a:lnTo>
                      <a:pt x="815" y="12225"/>
                    </a:lnTo>
                    <a:lnTo>
                      <a:pt x="1210" y="12946"/>
                    </a:lnTo>
                    <a:lnTo>
                      <a:pt x="1699" y="13644"/>
                    </a:lnTo>
                    <a:lnTo>
                      <a:pt x="2257" y="14295"/>
                    </a:lnTo>
                    <a:lnTo>
                      <a:pt x="2571" y="14621"/>
                    </a:lnTo>
                    <a:lnTo>
                      <a:pt x="2897" y="14923"/>
                    </a:lnTo>
                    <a:lnTo>
                      <a:pt x="3572" y="15470"/>
                    </a:lnTo>
                    <a:lnTo>
                      <a:pt x="4281" y="15947"/>
                    </a:lnTo>
                    <a:lnTo>
                      <a:pt x="5014" y="16331"/>
                    </a:lnTo>
                    <a:lnTo>
                      <a:pt x="5770" y="16656"/>
                    </a:lnTo>
                    <a:lnTo>
                      <a:pt x="6572" y="16889"/>
                    </a:lnTo>
                    <a:lnTo>
                      <a:pt x="7398" y="17040"/>
                    </a:lnTo>
                    <a:lnTo>
                      <a:pt x="8259" y="17122"/>
                    </a:lnTo>
                    <a:lnTo>
                      <a:pt x="8701" y="17133"/>
                    </a:lnTo>
                    <a:lnTo>
                      <a:pt x="9154" y="17122"/>
                    </a:lnTo>
                    <a:lnTo>
                      <a:pt x="10027" y="17052"/>
                    </a:lnTo>
                    <a:lnTo>
                      <a:pt x="10853" y="16901"/>
                    </a:lnTo>
                    <a:lnTo>
                      <a:pt x="11643" y="16668"/>
                    </a:lnTo>
                    <a:lnTo>
                      <a:pt x="12388" y="16366"/>
                    </a:lnTo>
                    <a:lnTo>
                      <a:pt x="13097" y="15993"/>
                    </a:lnTo>
                    <a:lnTo>
                      <a:pt x="13760" y="15540"/>
                    </a:lnTo>
                    <a:lnTo>
                      <a:pt x="14377" y="15005"/>
                    </a:lnTo>
                    <a:lnTo>
                      <a:pt x="14667" y="14702"/>
                    </a:lnTo>
                    <a:lnTo>
                      <a:pt x="14923" y="14446"/>
                    </a:lnTo>
                    <a:lnTo>
                      <a:pt x="15365" y="13900"/>
                    </a:lnTo>
                    <a:lnTo>
                      <a:pt x="15738" y="13295"/>
                    </a:lnTo>
                    <a:lnTo>
                      <a:pt x="16052" y="12667"/>
                    </a:lnTo>
                    <a:lnTo>
                      <a:pt x="16307" y="11981"/>
                    </a:lnTo>
                    <a:lnTo>
                      <a:pt x="16494" y="11248"/>
                    </a:lnTo>
                    <a:lnTo>
                      <a:pt x="16621" y="10480"/>
                    </a:lnTo>
                    <a:lnTo>
                      <a:pt x="16691" y="9666"/>
                    </a:lnTo>
                    <a:lnTo>
                      <a:pt x="16691" y="9236"/>
                    </a:lnTo>
                    <a:lnTo>
                      <a:pt x="16691" y="8829"/>
                    </a:lnTo>
                    <a:lnTo>
                      <a:pt x="16621" y="8108"/>
                    </a:lnTo>
                    <a:lnTo>
                      <a:pt x="16563" y="7782"/>
                    </a:lnTo>
                    <a:lnTo>
                      <a:pt x="8701" y="7782"/>
                    </a:lnTo>
                    <a:lnTo>
                      <a:pt x="8701" y="10120"/>
                    </a:lnTo>
                    <a:lnTo>
                      <a:pt x="14295" y="10120"/>
                    </a:lnTo>
                    <a:lnTo>
                      <a:pt x="14214" y="10597"/>
                    </a:lnTo>
                    <a:lnTo>
                      <a:pt x="13993" y="11434"/>
                    </a:lnTo>
                    <a:lnTo>
                      <a:pt x="13679" y="12167"/>
                    </a:lnTo>
                    <a:lnTo>
                      <a:pt x="13260" y="12795"/>
                    </a:lnTo>
                    <a:lnTo>
                      <a:pt x="13016" y="13062"/>
                    </a:lnTo>
                    <a:lnTo>
                      <a:pt x="12795" y="13272"/>
                    </a:lnTo>
                    <a:lnTo>
                      <a:pt x="12341" y="13644"/>
                    </a:lnTo>
                    <a:lnTo>
                      <a:pt x="11864" y="13970"/>
                    </a:lnTo>
                    <a:lnTo>
                      <a:pt x="11353" y="14237"/>
                    </a:lnTo>
                    <a:lnTo>
                      <a:pt x="10806" y="14446"/>
                    </a:lnTo>
                    <a:lnTo>
                      <a:pt x="10248" y="14609"/>
                    </a:lnTo>
                    <a:lnTo>
                      <a:pt x="9643" y="14714"/>
                    </a:lnTo>
                    <a:lnTo>
                      <a:pt x="9015" y="14772"/>
                    </a:lnTo>
                    <a:lnTo>
                      <a:pt x="8375" y="14772"/>
                    </a:lnTo>
                    <a:lnTo>
                      <a:pt x="7759" y="14714"/>
                    </a:lnTo>
                    <a:lnTo>
                      <a:pt x="7177" y="14598"/>
                    </a:lnTo>
                    <a:lnTo>
                      <a:pt x="6607" y="14423"/>
                    </a:lnTo>
                    <a:lnTo>
                      <a:pt x="6061" y="14202"/>
                    </a:lnTo>
                    <a:lnTo>
                      <a:pt x="5537" y="13911"/>
                    </a:lnTo>
                    <a:lnTo>
                      <a:pt x="5049" y="13574"/>
                    </a:lnTo>
                    <a:lnTo>
                      <a:pt x="4572" y="13179"/>
                    </a:lnTo>
                    <a:lnTo>
                      <a:pt x="4351" y="12958"/>
                    </a:lnTo>
                    <a:lnTo>
                      <a:pt x="4130" y="12725"/>
                    </a:lnTo>
                    <a:lnTo>
                      <a:pt x="3734" y="12248"/>
                    </a:lnTo>
                    <a:lnTo>
                      <a:pt x="3397" y="11748"/>
                    </a:lnTo>
                    <a:lnTo>
                      <a:pt x="3118" y="11225"/>
                    </a:lnTo>
                    <a:lnTo>
                      <a:pt x="2897" y="10678"/>
                    </a:lnTo>
                    <a:lnTo>
                      <a:pt x="2734" y="10096"/>
                    </a:lnTo>
                    <a:lnTo>
                      <a:pt x="2618" y="9503"/>
                    </a:lnTo>
                    <a:lnTo>
                      <a:pt x="2560" y="8875"/>
                    </a:lnTo>
                    <a:lnTo>
                      <a:pt x="2560" y="8550"/>
                    </a:lnTo>
                    <a:lnTo>
                      <a:pt x="2560" y="8236"/>
                    </a:lnTo>
                    <a:lnTo>
                      <a:pt x="2618" y="7607"/>
                    </a:lnTo>
                    <a:lnTo>
                      <a:pt x="2734" y="7003"/>
                    </a:lnTo>
                    <a:lnTo>
                      <a:pt x="2897" y="6433"/>
                    </a:lnTo>
                    <a:lnTo>
                      <a:pt x="3118" y="5886"/>
                    </a:lnTo>
                    <a:lnTo>
                      <a:pt x="3397" y="5351"/>
                    </a:lnTo>
                    <a:lnTo>
                      <a:pt x="3734" y="4851"/>
                    </a:lnTo>
                    <a:lnTo>
                      <a:pt x="4130" y="4374"/>
                    </a:lnTo>
                    <a:lnTo>
                      <a:pt x="4351" y="4153"/>
                    </a:lnTo>
                    <a:lnTo>
                      <a:pt x="4572" y="3920"/>
                    </a:lnTo>
                    <a:lnTo>
                      <a:pt x="5049" y="3525"/>
                    </a:lnTo>
                    <a:lnTo>
                      <a:pt x="5537" y="3188"/>
                    </a:lnTo>
                    <a:lnTo>
                      <a:pt x="6061" y="2909"/>
                    </a:lnTo>
                    <a:lnTo>
                      <a:pt x="6596" y="2676"/>
                    </a:lnTo>
                    <a:lnTo>
                      <a:pt x="7165" y="2501"/>
                    </a:lnTo>
                    <a:lnTo>
                      <a:pt x="7759" y="2397"/>
                    </a:lnTo>
                    <a:lnTo>
                      <a:pt x="8375" y="2339"/>
                    </a:lnTo>
                    <a:lnTo>
                      <a:pt x="8701" y="2327"/>
                    </a:lnTo>
                    <a:lnTo>
                      <a:pt x="9294" y="2350"/>
                    </a:lnTo>
                    <a:lnTo>
                      <a:pt x="10155" y="2490"/>
                    </a:lnTo>
                    <a:lnTo>
                      <a:pt x="10701" y="2641"/>
                    </a:lnTo>
                    <a:lnTo>
                      <a:pt x="11236" y="2850"/>
                    </a:lnTo>
                    <a:lnTo>
                      <a:pt x="11736" y="3118"/>
                    </a:lnTo>
                    <a:lnTo>
                      <a:pt x="12225" y="3432"/>
                    </a:lnTo>
                    <a:lnTo>
                      <a:pt x="12690" y="3793"/>
                    </a:lnTo>
                    <a:lnTo>
                      <a:pt x="12911" y="4002"/>
                    </a:lnTo>
                    <a:lnTo>
                      <a:pt x="14551" y="2362"/>
                    </a:lnTo>
                    <a:lnTo>
                      <a:pt x="14249" y="2071"/>
                    </a:lnTo>
                    <a:lnTo>
                      <a:pt x="13597" y="1559"/>
                    </a:lnTo>
                    <a:lnTo>
                      <a:pt x="12923" y="1117"/>
                    </a:lnTo>
                    <a:lnTo>
                      <a:pt x="12225" y="745"/>
                    </a:lnTo>
                    <a:lnTo>
                      <a:pt x="11492" y="454"/>
                    </a:lnTo>
                    <a:lnTo>
                      <a:pt x="10725" y="233"/>
                    </a:lnTo>
                    <a:lnTo>
                      <a:pt x="9934" y="82"/>
                    </a:lnTo>
                    <a:lnTo>
                      <a:pt x="9119" y="12"/>
                    </a:lnTo>
                    <a:lnTo>
                      <a:pt x="8701" y="1"/>
                    </a:lnTo>
                    <a:close/>
                    <a:moveTo>
                      <a:pt x="62645" y="6107"/>
                    </a:moveTo>
                    <a:lnTo>
                      <a:pt x="62110" y="6130"/>
                    </a:lnTo>
                    <a:lnTo>
                      <a:pt x="61110" y="6316"/>
                    </a:lnTo>
                    <a:lnTo>
                      <a:pt x="60191" y="6700"/>
                    </a:lnTo>
                    <a:lnTo>
                      <a:pt x="59354" y="7282"/>
                    </a:lnTo>
                    <a:lnTo>
                      <a:pt x="58970" y="7654"/>
                    </a:lnTo>
                    <a:lnTo>
                      <a:pt x="58609" y="8049"/>
                    </a:lnTo>
                    <a:lnTo>
                      <a:pt x="58039" y="8933"/>
                    </a:lnTo>
                    <a:lnTo>
                      <a:pt x="57667" y="9922"/>
                    </a:lnTo>
                    <a:lnTo>
                      <a:pt x="57469" y="11027"/>
                    </a:lnTo>
                    <a:lnTo>
                      <a:pt x="57458" y="11620"/>
                    </a:lnTo>
                    <a:lnTo>
                      <a:pt x="57469" y="12190"/>
                    </a:lnTo>
                    <a:lnTo>
                      <a:pt x="57667" y="13272"/>
                    </a:lnTo>
                    <a:lnTo>
                      <a:pt x="58063" y="14249"/>
                    </a:lnTo>
                    <a:lnTo>
                      <a:pt x="58656" y="15144"/>
                    </a:lnTo>
                    <a:lnTo>
                      <a:pt x="59028" y="15551"/>
                    </a:lnTo>
                    <a:lnTo>
                      <a:pt x="59226" y="15737"/>
                    </a:lnTo>
                    <a:lnTo>
                      <a:pt x="59633" y="16086"/>
                    </a:lnTo>
                    <a:lnTo>
                      <a:pt x="60075" y="16389"/>
                    </a:lnTo>
                    <a:lnTo>
                      <a:pt x="60540" y="16633"/>
                    </a:lnTo>
                    <a:lnTo>
                      <a:pt x="61273" y="16912"/>
                    </a:lnTo>
                    <a:lnTo>
                      <a:pt x="62355" y="17110"/>
                    </a:lnTo>
                    <a:lnTo>
                      <a:pt x="62924" y="17133"/>
                    </a:lnTo>
                    <a:lnTo>
                      <a:pt x="63343" y="17122"/>
                    </a:lnTo>
                    <a:lnTo>
                      <a:pt x="64111" y="17028"/>
                    </a:lnTo>
                    <a:lnTo>
                      <a:pt x="64809" y="16842"/>
                    </a:lnTo>
                    <a:lnTo>
                      <a:pt x="65448" y="16563"/>
                    </a:lnTo>
                    <a:lnTo>
                      <a:pt x="65751" y="16389"/>
                    </a:lnTo>
                    <a:lnTo>
                      <a:pt x="66030" y="16203"/>
                    </a:lnTo>
                    <a:lnTo>
                      <a:pt x="66542" y="15807"/>
                    </a:lnTo>
                    <a:lnTo>
                      <a:pt x="66984" y="15377"/>
                    </a:lnTo>
                    <a:lnTo>
                      <a:pt x="67356" y="14935"/>
                    </a:lnTo>
                    <a:lnTo>
                      <a:pt x="67519" y="14702"/>
                    </a:lnTo>
                    <a:lnTo>
                      <a:pt x="65646" y="13458"/>
                    </a:lnTo>
                    <a:lnTo>
                      <a:pt x="65379" y="13818"/>
                    </a:lnTo>
                    <a:lnTo>
                      <a:pt x="64774" y="14388"/>
                    </a:lnTo>
                    <a:lnTo>
                      <a:pt x="64099" y="14772"/>
                    </a:lnTo>
                    <a:lnTo>
                      <a:pt x="63343" y="14958"/>
                    </a:lnTo>
                    <a:lnTo>
                      <a:pt x="62924" y="14981"/>
                    </a:lnTo>
                    <a:lnTo>
                      <a:pt x="62703" y="14970"/>
                    </a:lnTo>
                    <a:lnTo>
                      <a:pt x="62273" y="14923"/>
                    </a:lnTo>
                    <a:lnTo>
                      <a:pt x="61878" y="14819"/>
                    </a:lnTo>
                    <a:lnTo>
                      <a:pt x="61505" y="14667"/>
                    </a:lnTo>
                    <a:lnTo>
                      <a:pt x="61180" y="14458"/>
                    </a:lnTo>
                    <a:lnTo>
                      <a:pt x="60877" y="14191"/>
                    </a:lnTo>
                    <a:lnTo>
                      <a:pt x="60470" y="13714"/>
                    </a:lnTo>
                    <a:lnTo>
                      <a:pt x="60249" y="13307"/>
                    </a:lnTo>
                    <a:lnTo>
                      <a:pt x="67623" y="10259"/>
                    </a:lnTo>
                    <a:lnTo>
                      <a:pt x="67379" y="9631"/>
                    </a:lnTo>
                    <a:lnTo>
                      <a:pt x="67263" y="9352"/>
                    </a:lnTo>
                    <a:lnTo>
                      <a:pt x="66995" y="8805"/>
                    </a:lnTo>
                    <a:lnTo>
                      <a:pt x="66832" y="8538"/>
                    </a:lnTo>
                    <a:lnTo>
                      <a:pt x="66658" y="8259"/>
                    </a:lnTo>
                    <a:lnTo>
                      <a:pt x="66204" y="7700"/>
                    </a:lnTo>
                    <a:lnTo>
                      <a:pt x="65937" y="7421"/>
                    </a:lnTo>
                    <a:lnTo>
                      <a:pt x="65634" y="7131"/>
                    </a:lnTo>
                    <a:lnTo>
                      <a:pt x="64925" y="6665"/>
                    </a:lnTo>
                    <a:lnTo>
                      <a:pt x="64506" y="6479"/>
                    </a:lnTo>
                    <a:lnTo>
                      <a:pt x="64064" y="6305"/>
                    </a:lnTo>
                    <a:lnTo>
                      <a:pt x="63145" y="6130"/>
                    </a:lnTo>
                    <a:lnTo>
                      <a:pt x="62645" y="6107"/>
                    </a:lnTo>
                    <a:close/>
                    <a:moveTo>
                      <a:pt x="46932" y="6119"/>
                    </a:moveTo>
                    <a:lnTo>
                      <a:pt x="46408" y="6142"/>
                    </a:lnTo>
                    <a:lnTo>
                      <a:pt x="45420" y="6340"/>
                    </a:lnTo>
                    <a:lnTo>
                      <a:pt x="44501" y="6747"/>
                    </a:lnTo>
                    <a:lnTo>
                      <a:pt x="43640" y="7352"/>
                    </a:lnTo>
                    <a:lnTo>
                      <a:pt x="43245" y="7735"/>
                    </a:lnTo>
                    <a:lnTo>
                      <a:pt x="42861" y="8154"/>
                    </a:lnTo>
                    <a:lnTo>
                      <a:pt x="42268" y="9038"/>
                    </a:lnTo>
                    <a:lnTo>
                      <a:pt x="41872" y="10027"/>
                    </a:lnTo>
                    <a:lnTo>
                      <a:pt x="41675" y="11085"/>
                    </a:lnTo>
                    <a:lnTo>
                      <a:pt x="41651" y="11643"/>
                    </a:lnTo>
                    <a:lnTo>
                      <a:pt x="41675" y="12213"/>
                    </a:lnTo>
                    <a:lnTo>
                      <a:pt x="41872" y="13260"/>
                    </a:lnTo>
                    <a:lnTo>
                      <a:pt x="42268" y="14237"/>
                    </a:lnTo>
                    <a:lnTo>
                      <a:pt x="42861" y="15121"/>
                    </a:lnTo>
                    <a:lnTo>
                      <a:pt x="43245" y="15528"/>
                    </a:lnTo>
                    <a:lnTo>
                      <a:pt x="43640" y="15912"/>
                    </a:lnTo>
                    <a:lnTo>
                      <a:pt x="44501" y="16528"/>
                    </a:lnTo>
                    <a:lnTo>
                      <a:pt x="45420" y="16924"/>
                    </a:lnTo>
                    <a:lnTo>
                      <a:pt x="46408" y="17133"/>
                    </a:lnTo>
                    <a:lnTo>
                      <a:pt x="46932" y="17145"/>
                    </a:lnTo>
                    <a:lnTo>
                      <a:pt x="47397" y="17133"/>
                    </a:lnTo>
                    <a:lnTo>
                      <a:pt x="48234" y="16970"/>
                    </a:lnTo>
                    <a:lnTo>
                      <a:pt x="48956" y="16656"/>
                    </a:lnTo>
                    <a:lnTo>
                      <a:pt x="49572" y="16191"/>
                    </a:lnTo>
                    <a:lnTo>
                      <a:pt x="49840" y="15889"/>
                    </a:lnTo>
                    <a:lnTo>
                      <a:pt x="49933" y="15889"/>
                    </a:lnTo>
                    <a:lnTo>
                      <a:pt x="49933" y="16691"/>
                    </a:lnTo>
                    <a:lnTo>
                      <a:pt x="49921" y="17075"/>
                    </a:lnTo>
                    <a:lnTo>
                      <a:pt x="49816" y="17773"/>
                    </a:lnTo>
                    <a:lnTo>
                      <a:pt x="49619" y="18366"/>
                    </a:lnTo>
                    <a:lnTo>
                      <a:pt x="49328" y="18878"/>
                    </a:lnTo>
                    <a:lnTo>
                      <a:pt x="49142" y="19087"/>
                    </a:lnTo>
                    <a:lnTo>
                      <a:pt x="48944" y="19296"/>
                    </a:lnTo>
                    <a:lnTo>
                      <a:pt x="48467" y="19599"/>
                    </a:lnTo>
                    <a:lnTo>
                      <a:pt x="47932" y="19808"/>
                    </a:lnTo>
                    <a:lnTo>
                      <a:pt x="47316" y="19913"/>
                    </a:lnTo>
                    <a:lnTo>
                      <a:pt x="46978" y="19925"/>
                    </a:lnTo>
                    <a:lnTo>
                      <a:pt x="46722" y="19913"/>
                    </a:lnTo>
                    <a:lnTo>
                      <a:pt x="46257" y="19843"/>
                    </a:lnTo>
                    <a:lnTo>
                      <a:pt x="45827" y="19704"/>
                    </a:lnTo>
                    <a:lnTo>
                      <a:pt x="45431" y="19483"/>
                    </a:lnTo>
                    <a:lnTo>
                      <a:pt x="45245" y="19343"/>
                    </a:lnTo>
                    <a:lnTo>
                      <a:pt x="44896" y="19041"/>
                    </a:lnTo>
                    <a:lnTo>
                      <a:pt x="44373" y="18343"/>
                    </a:lnTo>
                    <a:lnTo>
                      <a:pt x="44199" y="17959"/>
                    </a:lnTo>
                    <a:lnTo>
                      <a:pt x="42093" y="18831"/>
                    </a:lnTo>
                    <a:lnTo>
                      <a:pt x="42233" y="19145"/>
                    </a:lnTo>
                    <a:lnTo>
                      <a:pt x="42582" y="19750"/>
                    </a:lnTo>
                    <a:lnTo>
                      <a:pt x="43035" y="20320"/>
                    </a:lnTo>
                    <a:lnTo>
                      <a:pt x="43570" y="20855"/>
                    </a:lnTo>
                    <a:lnTo>
                      <a:pt x="43873" y="21099"/>
                    </a:lnTo>
                    <a:lnTo>
                      <a:pt x="44199" y="21332"/>
                    </a:lnTo>
                    <a:lnTo>
                      <a:pt x="44896" y="21704"/>
                    </a:lnTo>
                    <a:lnTo>
                      <a:pt x="45664" y="21948"/>
                    </a:lnTo>
                    <a:lnTo>
                      <a:pt x="46513" y="22065"/>
                    </a:lnTo>
                    <a:lnTo>
                      <a:pt x="46967" y="22076"/>
                    </a:lnTo>
                    <a:lnTo>
                      <a:pt x="47525" y="22053"/>
                    </a:lnTo>
                    <a:lnTo>
                      <a:pt x="48572" y="21879"/>
                    </a:lnTo>
                    <a:lnTo>
                      <a:pt x="49526" y="21518"/>
                    </a:lnTo>
                    <a:lnTo>
                      <a:pt x="50375" y="20983"/>
                    </a:lnTo>
                    <a:lnTo>
                      <a:pt x="50758" y="20634"/>
                    </a:lnTo>
                    <a:lnTo>
                      <a:pt x="50933" y="20448"/>
                    </a:lnTo>
                    <a:lnTo>
                      <a:pt x="51259" y="20052"/>
                    </a:lnTo>
                    <a:lnTo>
                      <a:pt x="51526" y="19611"/>
                    </a:lnTo>
                    <a:lnTo>
                      <a:pt x="51759" y="19110"/>
                    </a:lnTo>
                    <a:lnTo>
                      <a:pt x="51945" y="18575"/>
                    </a:lnTo>
                    <a:lnTo>
                      <a:pt x="52084" y="17994"/>
                    </a:lnTo>
                    <a:lnTo>
                      <a:pt x="52212" y="17040"/>
                    </a:lnTo>
                    <a:lnTo>
                      <a:pt x="52224" y="16331"/>
                    </a:lnTo>
                    <a:lnTo>
                      <a:pt x="52224" y="6444"/>
                    </a:lnTo>
                    <a:lnTo>
                      <a:pt x="49933" y="6444"/>
                    </a:lnTo>
                    <a:lnTo>
                      <a:pt x="49933" y="7340"/>
                    </a:lnTo>
                    <a:lnTo>
                      <a:pt x="49840" y="7340"/>
                    </a:lnTo>
                    <a:lnTo>
                      <a:pt x="49595" y="7096"/>
                    </a:lnTo>
                    <a:lnTo>
                      <a:pt x="49002" y="6654"/>
                    </a:lnTo>
                    <a:lnTo>
                      <a:pt x="48630" y="6468"/>
                    </a:lnTo>
                    <a:lnTo>
                      <a:pt x="48246" y="6316"/>
                    </a:lnTo>
                    <a:lnTo>
                      <a:pt x="47397" y="6142"/>
                    </a:lnTo>
                    <a:lnTo>
                      <a:pt x="46932" y="61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" name="Google Shape;168;p25"/>
            <p:cNvGrpSpPr/>
            <p:nvPr/>
          </p:nvGrpSpPr>
          <p:grpSpPr>
            <a:xfrm>
              <a:off x="617793" y="4562424"/>
              <a:ext cx="283664" cy="252193"/>
              <a:chOff x="617793" y="4562424"/>
              <a:chExt cx="283664" cy="252193"/>
            </a:xfrm>
          </p:grpSpPr>
          <p:sp>
            <p:nvSpPr>
              <p:cNvPr id="169" name="Google Shape;169;p25"/>
              <p:cNvSpPr/>
              <p:nvPr/>
            </p:nvSpPr>
            <p:spPr>
              <a:xfrm>
                <a:off x="617793" y="4638484"/>
                <a:ext cx="185368" cy="176133"/>
              </a:xfrm>
              <a:custGeom>
                <a:rect b="b" l="l" r="r" t="t"/>
                <a:pathLst>
                  <a:path extrusionOk="0" h="18424" w="19390">
                    <a:moveTo>
                      <a:pt x="19390" y="13143"/>
                    </a:moveTo>
                    <a:lnTo>
                      <a:pt x="19383" y="13155"/>
                    </a:lnTo>
                    <a:lnTo>
                      <a:pt x="19390" y="13155"/>
                    </a:lnTo>
                    <a:lnTo>
                      <a:pt x="19390" y="13143"/>
                    </a:lnTo>
                    <a:close/>
                    <a:moveTo>
                      <a:pt x="2699" y="0"/>
                    </a:moveTo>
                    <a:lnTo>
                      <a:pt x="257" y="4257"/>
                    </a:lnTo>
                    <a:lnTo>
                      <a:pt x="140" y="4490"/>
                    </a:lnTo>
                    <a:lnTo>
                      <a:pt x="1" y="4990"/>
                    </a:lnTo>
                    <a:lnTo>
                      <a:pt x="1" y="5490"/>
                    </a:lnTo>
                    <a:lnTo>
                      <a:pt x="140" y="5990"/>
                    </a:lnTo>
                    <a:lnTo>
                      <a:pt x="257" y="6223"/>
                    </a:lnTo>
                    <a:lnTo>
                      <a:pt x="6689" y="17435"/>
                    </a:lnTo>
                    <a:lnTo>
                      <a:pt x="6828" y="17656"/>
                    </a:lnTo>
                    <a:lnTo>
                      <a:pt x="7189" y="18016"/>
                    </a:lnTo>
                    <a:lnTo>
                      <a:pt x="7631" y="18272"/>
                    </a:lnTo>
                    <a:lnTo>
                      <a:pt x="8131" y="18412"/>
                    </a:lnTo>
                    <a:lnTo>
                      <a:pt x="8398" y="18423"/>
                    </a:lnTo>
                    <a:lnTo>
                      <a:pt x="16354" y="18423"/>
                    </a:lnTo>
                    <a:lnTo>
                      <a:pt x="19383" y="13155"/>
                    </a:lnTo>
                    <a:lnTo>
                      <a:pt x="10271" y="13155"/>
                    </a:lnTo>
                    <a:lnTo>
                      <a:pt x="5723" y="5246"/>
                    </a:lnTo>
                    <a:lnTo>
                      <a:pt x="26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5"/>
              <p:cNvSpPr/>
              <p:nvPr/>
            </p:nvSpPr>
            <p:spPr>
              <a:xfrm>
                <a:off x="774243" y="4612901"/>
                <a:ext cx="127215" cy="201716"/>
              </a:xfrm>
              <a:custGeom>
                <a:rect b="b" l="l" r="r" t="t"/>
                <a:pathLst>
                  <a:path extrusionOk="0" h="21100" w="13307">
                    <a:moveTo>
                      <a:pt x="3025" y="1"/>
                    </a:moveTo>
                    <a:lnTo>
                      <a:pt x="7584" y="7910"/>
                    </a:lnTo>
                    <a:lnTo>
                      <a:pt x="3036" y="15819"/>
                    </a:lnTo>
                    <a:lnTo>
                      <a:pt x="1" y="21099"/>
                    </a:lnTo>
                    <a:lnTo>
                      <a:pt x="4909" y="21099"/>
                    </a:lnTo>
                    <a:lnTo>
                      <a:pt x="5176" y="21088"/>
                    </a:lnTo>
                    <a:lnTo>
                      <a:pt x="5677" y="20948"/>
                    </a:lnTo>
                    <a:lnTo>
                      <a:pt x="6130" y="20692"/>
                    </a:lnTo>
                    <a:lnTo>
                      <a:pt x="6491" y="20332"/>
                    </a:lnTo>
                    <a:lnTo>
                      <a:pt x="6630" y="20111"/>
                    </a:lnTo>
                    <a:lnTo>
                      <a:pt x="13051" y="8899"/>
                    </a:lnTo>
                    <a:lnTo>
                      <a:pt x="13179" y="8666"/>
                    </a:lnTo>
                    <a:lnTo>
                      <a:pt x="13307" y="8166"/>
                    </a:lnTo>
                    <a:lnTo>
                      <a:pt x="13307" y="7654"/>
                    </a:lnTo>
                    <a:lnTo>
                      <a:pt x="13167" y="7166"/>
                    </a:lnTo>
                    <a:lnTo>
                      <a:pt x="13039" y="6933"/>
                    </a:lnTo>
                    <a:lnTo>
                      <a:pt x="9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5"/>
              <p:cNvSpPr/>
              <p:nvPr/>
            </p:nvSpPr>
            <p:spPr>
              <a:xfrm>
                <a:off x="643701" y="4562424"/>
                <a:ext cx="217280" cy="126096"/>
              </a:xfrm>
              <a:custGeom>
                <a:rect b="b" l="l" r="r" t="t"/>
                <a:pathLst>
                  <a:path extrusionOk="0" h="13190" w="22728">
                    <a:moveTo>
                      <a:pt x="5700" y="1"/>
                    </a:moveTo>
                    <a:lnTo>
                      <a:pt x="5433" y="12"/>
                    </a:lnTo>
                    <a:lnTo>
                      <a:pt x="4932" y="152"/>
                    </a:lnTo>
                    <a:lnTo>
                      <a:pt x="4490" y="408"/>
                    </a:lnTo>
                    <a:lnTo>
                      <a:pt x="4130" y="768"/>
                    </a:lnTo>
                    <a:lnTo>
                      <a:pt x="3990" y="989"/>
                    </a:lnTo>
                    <a:lnTo>
                      <a:pt x="1" y="7944"/>
                    </a:lnTo>
                    <a:lnTo>
                      <a:pt x="3025" y="13190"/>
                    </a:lnTo>
                    <a:lnTo>
                      <a:pt x="7584" y="5281"/>
                    </a:lnTo>
                    <a:lnTo>
                      <a:pt x="22728" y="5281"/>
                    </a:lnTo>
                    <a:lnTo>
                      <a:pt x="20285" y="989"/>
                    </a:lnTo>
                    <a:lnTo>
                      <a:pt x="20146" y="768"/>
                    </a:lnTo>
                    <a:lnTo>
                      <a:pt x="19785" y="408"/>
                    </a:lnTo>
                    <a:lnTo>
                      <a:pt x="19332" y="152"/>
                    </a:lnTo>
                    <a:lnTo>
                      <a:pt x="18831" y="12"/>
                    </a:lnTo>
                    <a:lnTo>
                      <a:pt x="185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5"/>
              <p:cNvSpPr/>
              <p:nvPr/>
            </p:nvSpPr>
            <p:spPr>
              <a:xfrm>
                <a:off x="672610" y="4612901"/>
                <a:ext cx="174030" cy="151230"/>
              </a:xfrm>
              <a:custGeom>
                <a:rect b="b" l="l" r="r" t="t"/>
                <a:pathLst>
                  <a:path extrusionOk="0" h="15819" w="18204">
                    <a:moveTo>
                      <a:pt x="4560" y="1"/>
                    </a:moveTo>
                    <a:lnTo>
                      <a:pt x="1" y="7910"/>
                    </a:lnTo>
                    <a:lnTo>
                      <a:pt x="4560" y="15819"/>
                    </a:lnTo>
                    <a:lnTo>
                      <a:pt x="13656" y="15819"/>
                    </a:lnTo>
                    <a:lnTo>
                      <a:pt x="18203" y="7910"/>
                    </a:lnTo>
                    <a:lnTo>
                      <a:pt x="1365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5"/>
              <p:cNvSpPr/>
              <p:nvPr/>
            </p:nvSpPr>
            <p:spPr>
              <a:xfrm>
                <a:off x="721873" y="4650711"/>
                <a:ext cx="75620" cy="75620"/>
              </a:xfrm>
              <a:custGeom>
                <a:rect b="b" l="l" r="r" t="t"/>
                <a:pathLst>
                  <a:path extrusionOk="0" h="7910" w="7910">
                    <a:moveTo>
                      <a:pt x="3955" y="0"/>
                    </a:moveTo>
                    <a:lnTo>
                      <a:pt x="3548" y="12"/>
                    </a:lnTo>
                    <a:lnTo>
                      <a:pt x="2780" y="175"/>
                    </a:lnTo>
                    <a:lnTo>
                      <a:pt x="2071" y="477"/>
                    </a:lnTo>
                    <a:lnTo>
                      <a:pt x="1431" y="896"/>
                    </a:lnTo>
                    <a:lnTo>
                      <a:pt x="896" y="1443"/>
                    </a:lnTo>
                    <a:lnTo>
                      <a:pt x="466" y="2071"/>
                    </a:lnTo>
                    <a:lnTo>
                      <a:pt x="175" y="2780"/>
                    </a:lnTo>
                    <a:lnTo>
                      <a:pt x="12" y="3548"/>
                    </a:lnTo>
                    <a:lnTo>
                      <a:pt x="1" y="3955"/>
                    </a:lnTo>
                    <a:lnTo>
                      <a:pt x="12" y="4362"/>
                    </a:lnTo>
                    <a:lnTo>
                      <a:pt x="175" y="5130"/>
                    </a:lnTo>
                    <a:lnTo>
                      <a:pt x="466" y="5839"/>
                    </a:lnTo>
                    <a:lnTo>
                      <a:pt x="896" y="6467"/>
                    </a:lnTo>
                    <a:lnTo>
                      <a:pt x="1431" y="7014"/>
                    </a:lnTo>
                    <a:lnTo>
                      <a:pt x="2071" y="7433"/>
                    </a:lnTo>
                    <a:lnTo>
                      <a:pt x="2780" y="7735"/>
                    </a:lnTo>
                    <a:lnTo>
                      <a:pt x="3548" y="7898"/>
                    </a:lnTo>
                    <a:lnTo>
                      <a:pt x="3955" y="7910"/>
                    </a:lnTo>
                    <a:lnTo>
                      <a:pt x="4362" y="7898"/>
                    </a:lnTo>
                    <a:lnTo>
                      <a:pt x="5130" y="7735"/>
                    </a:lnTo>
                    <a:lnTo>
                      <a:pt x="5839" y="7433"/>
                    </a:lnTo>
                    <a:lnTo>
                      <a:pt x="6467" y="7014"/>
                    </a:lnTo>
                    <a:lnTo>
                      <a:pt x="7002" y="6467"/>
                    </a:lnTo>
                    <a:lnTo>
                      <a:pt x="7433" y="5839"/>
                    </a:lnTo>
                    <a:lnTo>
                      <a:pt x="7735" y="5130"/>
                    </a:lnTo>
                    <a:lnTo>
                      <a:pt x="7898" y="4362"/>
                    </a:lnTo>
                    <a:lnTo>
                      <a:pt x="7910" y="3955"/>
                    </a:lnTo>
                    <a:lnTo>
                      <a:pt x="7898" y="3548"/>
                    </a:lnTo>
                    <a:lnTo>
                      <a:pt x="7735" y="2780"/>
                    </a:lnTo>
                    <a:lnTo>
                      <a:pt x="7433" y="2071"/>
                    </a:lnTo>
                    <a:lnTo>
                      <a:pt x="7002" y="1443"/>
                    </a:lnTo>
                    <a:lnTo>
                      <a:pt x="6467" y="896"/>
                    </a:lnTo>
                    <a:lnTo>
                      <a:pt x="5839" y="477"/>
                    </a:lnTo>
                    <a:lnTo>
                      <a:pt x="5130" y="175"/>
                    </a:lnTo>
                    <a:lnTo>
                      <a:pt x="4362" y="12"/>
                    </a:lnTo>
                    <a:lnTo>
                      <a:pt x="39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Body w/ Content">
  <p:cSld name="Body w/ Conte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26@3x.png" id="175" name="Google Shape;17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69925" y="4770000"/>
            <a:ext cx="1145428" cy="1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>
            <p:ph type="title"/>
          </p:nvPr>
        </p:nvSpPr>
        <p:spPr>
          <a:xfrm>
            <a:off x="356616" y="612648"/>
            <a:ext cx="78912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i="0" sz="3000" u="none" cap="none" strike="noStrike">
                <a:solidFill>
                  <a:schemeClr val="dk2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56616" y="1627632"/>
            <a:ext cx="2386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 u="none" cap="none" strike="noStrike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 u="none" cap="none" strike="noStrike">
                <a:solidFill>
                  <a:schemeClr val="dk2"/>
                </a:solidFill>
              </a:defRPr>
            </a:lvl2pPr>
            <a:lvl3pPr indent="-228600" lvl="2" marL="13716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i="0" sz="1400" u="none" cap="none" strike="noStrike">
                <a:solidFill>
                  <a:schemeClr val="accent1"/>
                </a:solidFill>
              </a:defRPr>
            </a:lvl3pPr>
            <a:lvl4pPr indent="-228600" lvl="3" marL="18288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 u="none" cap="none" strike="noStrike">
                <a:solidFill>
                  <a:schemeClr val="dk2"/>
                </a:solidFill>
              </a:defRPr>
            </a:lvl4pPr>
            <a:lvl5pPr indent="-228600" lvl="4" marL="22860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 u="none" cap="none" strike="noStrike">
                <a:solidFill>
                  <a:schemeClr val="dk2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78" name="Google Shape;178;p26"/>
          <p:cNvCxnSpPr/>
          <p:nvPr/>
        </p:nvCxnSpPr>
        <p:spPr>
          <a:xfrm>
            <a:off x="2779776" y="1763475"/>
            <a:ext cx="0" cy="26721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8_Four columns">
  <p:cSld name="CUSTOM_3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1" name="Google Shape;181;p27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82" name="Google Shape;182;p27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83" name="Google Shape;183;p27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7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7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7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" name="Google Shape;187;p27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88" name="Google Shape;188;p27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9" name="Google Shape;189;p27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90" name="Google Shape;190;p27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27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27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27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27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761950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2" type="body"/>
          </p:nvPr>
        </p:nvSpPr>
        <p:spPr>
          <a:xfrm>
            <a:off x="2666938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97" name="Google Shape;197;p27"/>
          <p:cNvSpPr txBox="1"/>
          <p:nvPr>
            <p:ph idx="3" type="body"/>
          </p:nvPr>
        </p:nvSpPr>
        <p:spPr>
          <a:xfrm>
            <a:off x="4571888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idx="4" type="body"/>
          </p:nvPr>
        </p:nvSpPr>
        <p:spPr>
          <a:xfrm>
            <a:off x="6476938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2_Title + photo">
  <p:cSld name="CUSTOM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8"/>
          <p:cNvGrpSpPr/>
          <p:nvPr/>
        </p:nvGrpSpPr>
        <p:grpSpPr>
          <a:xfrm>
            <a:off x="522212" y="1321429"/>
            <a:ext cx="479498" cy="385684"/>
            <a:chOff x="6294751" y="783425"/>
            <a:chExt cx="5020925" cy="4038575"/>
          </a:xfrm>
        </p:grpSpPr>
        <p:sp>
          <p:nvSpPr>
            <p:cNvPr id="201" name="Google Shape;201;p28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28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206" name="Google Shape;206;p28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28"/>
          <p:cNvSpPr txBox="1"/>
          <p:nvPr>
            <p:ph type="title"/>
          </p:nvPr>
        </p:nvSpPr>
        <p:spPr>
          <a:xfrm>
            <a:off x="761950" y="2219400"/>
            <a:ext cx="3174900" cy="176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+ Title (Opt 02)" type="obj">
  <p:cSld name="OBJEC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9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215" name="Google Shape;215;p29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pic>
        <p:nvPicPr>
          <p:cNvPr id="217" name="Google Shape;21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543465" y="15771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b="0" i="0" u="none" cap="none" strike="noStrike"/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b="0" i="0" u="none" cap="none" strike="noStrike"/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b="0" i="0" u="none" cap="none" strike="noStrike"/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b="0" i="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5_Content">
  <p:cSld name="CUSTOM_2_3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" name="Google Shape;222;p30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grpSp>
        <p:nvGrpSpPr>
          <p:cNvPr id="223" name="Google Shape;223;p30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24" name="Google Shape;224;p30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25" name="Google Shape;225;p30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30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30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30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p30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30" name="Google Shape;230;p30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1" name="Google Shape;231;p30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32" name="Google Shape;232;p30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30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30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30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30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8_Four columns 1">
  <p:cSld name="CUSTOM_3_1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31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40" name="Google Shape;240;p31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41" name="Google Shape;241;p31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31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31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31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" name="Google Shape;245;p31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46" name="Google Shape;246;p31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7" name="Google Shape;247;p31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48" name="Google Shape;248;p31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31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31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31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31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761950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54" name="Google Shape;254;p31"/>
          <p:cNvSpPr txBox="1"/>
          <p:nvPr>
            <p:ph idx="2" type="body"/>
          </p:nvPr>
        </p:nvSpPr>
        <p:spPr>
          <a:xfrm>
            <a:off x="2666938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55" name="Google Shape;255;p31"/>
          <p:cNvSpPr txBox="1"/>
          <p:nvPr>
            <p:ph idx="3" type="body"/>
          </p:nvPr>
        </p:nvSpPr>
        <p:spPr>
          <a:xfrm>
            <a:off x="4571888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56" name="Google Shape;256;p31"/>
          <p:cNvSpPr txBox="1"/>
          <p:nvPr>
            <p:ph idx="4" type="body"/>
          </p:nvPr>
        </p:nvSpPr>
        <p:spPr>
          <a:xfrm>
            <a:off x="6476938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fe Zone with title">
  <p:cSld name="Image Slide_4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923750" y="537888"/>
            <a:ext cx="7308000" cy="537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senter">
  <p:cSld name="Image Slide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fe Zone Blank">
  <p:cSld name="Image Slide_5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fe Zone Blank 1">
  <p:cSld name="Image Slide_6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32.xml"/><Relationship Id="rId6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781725" y="1234472"/>
            <a:ext cx="68226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779756" y="2839978"/>
            <a:ext cx="6087900" cy="2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238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238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238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238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238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238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238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238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github.com/GoogleCloudPlatform/keras-idiomatic-programmer" TargetMode="External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40.png"/><Relationship Id="rId6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image" Target="../media/image32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34.png"/><Relationship Id="rId5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5.png"/><Relationship Id="rId13" Type="http://schemas.openxmlformats.org/officeDocument/2006/relationships/image" Target="../media/image12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14.png"/><Relationship Id="rId5" Type="http://schemas.openxmlformats.org/officeDocument/2006/relationships/image" Target="../media/image23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Relationship Id="rId8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8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/>
          <p:nvPr/>
        </p:nvSpPr>
        <p:spPr>
          <a:xfrm>
            <a:off x="571509" y="575766"/>
            <a:ext cx="2567100" cy="5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6"/>
          <p:cNvSpPr/>
          <p:nvPr/>
        </p:nvSpPr>
        <p:spPr>
          <a:xfrm>
            <a:off x="6002578" y="575766"/>
            <a:ext cx="2567100" cy="5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6"/>
          <p:cNvSpPr/>
          <p:nvPr/>
        </p:nvSpPr>
        <p:spPr>
          <a:xfrm>
            <a:off x="578147" y="1723041"/>
            <a:ext cx="5124300" cy="283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6"/>
          <p:cNvSpPr txBox="1"/>
          <p:nvPr/>
        </p:nvSpPr>
        <p:spPr>
          <a:xfrm>
            <a:off x="5998491" y="233166"/>
            <a:ext cx="2735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1" name="Google Shape;271;p36"/>
          <p:cNvSpPr txBox="1"/>
          <p:nvPr/>
        </p:nvSpPr>
        <p:spPr>
          <a:xfrm>
            <a:off x="3073550" y="3626534"/>
            <a:ext cx="16359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Andrew Ferlitsch</a:t>
            </a:r>
            <a:endParaRPr sz="11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AI / Developer Relations</a:t>
            </a:r>
            <a:endParaRPr sz="11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@andrewferlitsch</a:t>
            </a:r>
            <a:endParaRPr sz="11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2" name="Google Shape;272;p36"/>
          <p:cNvSpPr txBox="1"/>
          <p:nvPr>
            <p:ph idx="4294967295" type="subTitle"/>
          </p:nvPr>
        </p:nvSpPr>
        <p:spPr>
          <a:xfrm>
            <a:off x="831844" y="1896984"/>
            <a:ext cx="4870500" cy="12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br>
              <a:rPr b="1" lang="en" sz="1800">
                <a:solidFill>
                  <a:schemeClr val="accent1"/>
                </a:solidFill>
              </a:rPr>
            </a:br>
            <a:r>
              <a:rPr b="1" lang="en" sz="1800">
                <a:solidFill>
                  <a:schemeClr val="accent1"/>
                </a:solidFill>
              </a:rPr>
              <a:t>Full-In Production</a:t>
            </a:r>
            <a:endParaRPr b="1" sz="18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b="1" sz="18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273" name="Google Shape;273;p36"/>
          <p:cNvSpPr/>
          <p:nvPr/>
        </p:nvSpPr>
        <p:spPr>
          <a:xfrm>
            <a:off x="6582497" y="4006894"/>
            <a:ext cx="1984800" cy="5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850" y="2570676"/>
            <a:ext cx="2241701" cy="19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 txBox="1"/>
          <p:nvPr/>
        </p:nvSpPr>
        <p:spPr>
          <a:xfrm>
            <a:off x="154300" y="4768750"/>
            <a:ext cx="68922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Code, Notebooks:</a:t>
            </a:r>
            <a:r>
              <a:rPr lang="en" sz="1000"/>
              <a:t> </a:t>
            </a:r>
            <a:r>
              <a:rPr lang="en" sz="11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https://github.com/GoogleCloudPlatform/keras-idiomatic-programmer</a:t>
            </a:r>
            <a:endParaRPr/>
          </a:p>
        </p:txBody>
      </p:sp>
      <p:pic>
        <p:nvPicPr>
          <p:cNvPr id="276" name="Google Shape;27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6775" y="552375"/>
            <a:ext cx="1984799" cy="9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Example: Home Vision Analysis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66" name="Google Shape;4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5"/>
          <p:cNvSpPr/>
          <p:nvPr/>
        </p:nvSpPr>
        <p:spPr>
          <a:xfrm>
            <a:off x="311700" y="2386400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Binary</a:t>
            </a:r>
            <a:br>
              <a:rPr lang="en" sz="1200"/>
            </a:br>
            <a:r>
              <a:rPr lang="en" sz="1200"/>
              <a:t>Classifier</a:t>
            </a:r>
            <a:endParaRPr sz="1200"/>
          </a:p>
        </p:txBody>
      </p:sp>
      <p:sp>
        <p:nvSpPr>
          <p:cNvPr id="468" name="Google Shape;468;p45"/>
          <p:cNvSpPr/>
          <p:nvPr/>
        </p:nvSpPr>
        <p:spPr>
          <a:xfrm>
            <a:off x="1392925" y="2525450"/>
            <a:ext cx="108000" cy="6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5"/>
          <p:cNvSpPr/>
          <p:nvPr/>
        </p:nvSpPr>
        <p:spPr>
          <a:xfrm>
            <a:off x="1645025" y="1428750"/>
            <a:ext cx="4649100" cy="14136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5"/>
          <p:cNvSpPr/>
          <p:nvPr/>
        </p:nvSpPr>
        <p:spPr>
          <a:xfrm>
            <a:off x="1645025" y="2924975"/>
            <a:ext cx="4649100" cy="1531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5"/>
          <p:cNvSpPr txBox="1"/>
          <p:nvPr/>
        </p:nvSpPr>
        <p:spPr>
          <a:xfrm>
            <a:off x="3575675" y="1142850"/>
            <a:ext cx="787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Interior</a:t>
            </a:r>
            <a:endParaRPr b="1" sz="1000"/>
          </a:p>
        </p:txBody>
      </p:sp>
      <p:sp>
        <p:nvSpPr>
          <p:cNvPr id="472" name="Google Shape;472;p45"/>
          <p:cNvSpPr txBox="1"/>
          <p:nvPr/>
        </p:nvSpPr>
        <p:spPr>
          <a:xfrm>
            <a:off x="3619975" y="4456175"/>
            <a:ext cx="787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Exterior</a:t>
            </a:r>
            <a:endParaRPr b="1" sz="1000"/>
          </a:p>
        </p:txBody>
      </p:sp>
      <p:sp>
        <p:nvSpPr>
          <p:cNvPr id="473" name="Google Shape;473;p45"/>
          <p:cNvSpPr/>
          <p:nvPr/>
        </p:nvSpPr>
        <p:spPr>
          <a:xfrm>
            <a:off x="6379925" y="1463325"/>
            <a:ext cx="323700" cy="303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5"/>
          <p:cNvSpPr/>
          <p:nvPr/>
        </p:nvSpPr>
        <p:spPr>
          <a:xfrm>
            <a:off x="6874175" y="1463325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MultiClass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Classifier</a:t>
            </a:r>
            <a:endParaRPr sz="1200"/>
          </a:p>
        </p:txBody>
      </p:sp>
      <p:sp>
        <p:nvSpPr>
          <p:cNvPr id="475" name="Google Shape;475;p45"/>
          <p:cNvSpPr/>
          <p:nvPr/>
        </p:nvSpPr>
        <p:spPr>
          <a:xfrm>
            <a:off x="6874175" y="2507950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Regressor</a:t>
            </a:r>
            <a:endParaRPr sz="1200"/>
          </a:p>
        </p:txBody>
      </p:sp>
      <p:sp>
        <p:nvSpPr>
          <p:cNvPr id="476" name="Google Shape;476;p45"/>
          <p:cNvSpPr/>
          <p:nvPr/>
        </p:nvSpPr>
        <p:spPr>
          <a:xfrm>
            <a:off x="6874175" y="3552575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Regressor</a:t>
            </a:r>
            <a:endParaRPr sz="1200"/>
          </a:p>
        </p:txBody>
      </p:sp>
      <p:sp>
        <p:nvSpPr>
          <p:cNvPr id="477" name="Google Shape;477;p45"/>
          <p:cNvSpPr txBox="1"/>
          <p:nvPr/>
        </p:nvSpPr>
        <p:spPr>
          <a:xfrm>
            <a:off x="8006600" y="1689125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Market Appeal</a:t>
            </a:r>
            <a:endParaRPr b="1" sz="1000"/>
          </a:p>
        </p:txBody>
      </p:sp>
      <p:sp>
        <p:nvSpPr>
          <p:cNvPr id="478" name="Google Shape;478;p45"/>
          <p:cNvSpPr txBox="1"/>
          <p:nvPr/>
        </p:nvSpPr>
        <p:spPr>
          <a:xfrm>
            <a:off x="8006600" y="2741550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Valuation</a:t>
            </a:r>
            <a:endParaRPr b="1" sz="1000"/>
          </a:p>
        </p:txBody>
      </p:sp>
      <p:sp>
        <p:nvSpPr>
          <p:cNvPr id="479" name="Google Shape;479;p45"/>
          <p:cNvSpPr txBox="1"/>
          <p:nvPr/>
        </p:nvSpPr>
        <p:spPr>
          <a:xfrm>
            <a:off x="7973650" y="3793975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Renovation</a:t>
            </a:r>
            <a:endParaRPr b="1" sz="1000"/>
          </a:p>
        </p:txBody>
      </p:sp>
      <p:sp>
        <p:nvSpPr>
          <p:cNvPr id="480" name="Google Shape;480;p45"/>
          <p:cNvSpPr txBox="1"/>
          <p:nvPr/>
        </p:nvSpPr>
        <p:spPr>
          <a:xfrm>
            <a:off x="8064125" y="2987075"/>
            <a:ext cx="7104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Sell, Rent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481" name="Google Shape;481;p45"/>
          <p:cNvSpPr txBox="1"/>
          <p:nvPr/>
        </p:nvSpPr>
        <p:spPr>
          <a:xfrm>
            <a:off x="8064125" y="4012175"/>
            <a:ext cx="7104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Repairs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8105950" y="1896075"/>
            <a:ext cx="7878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Demographic</a:t>
            </a:r>
            <a:endParaRPr sz="8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Example: Home Vision Analysis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88" name="Google Shape;4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6"/>
          <p:cNvSpPr/>
          <p:nvPr/>
        </p:nvSpPr>
        <p:spPr>
          <a:xfrm>
            <a:off x="2605450" y="2386450"/>
            <a:ext cx="1302300" cy="6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6"/>
          <p:cNvSpPr/>
          <p:nvPr/>
        </p:nvSpPr>
        <p:spPr>
          <a:xfrm>
            <a:off x="1323425" y="3260800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MultiClass</a:t>
            </a:r>
            <a:br>
              <a:rPr lang="en" sz="1200"/>
            </a:br>
            <a:r>
              <a:rPr lang="en" sz="1200"/>
              <a:t>Classifier</a:t>
            </a:r>
            <a:endParaRPr sz="1200"/>
          </a:p>
        </p:txBody>
      </p:sp>
      <p:sp>
        <p:nvSpPr>
          <p:cNvPr id="491" name="Google Shape;491;p46"/>
          <p:cNvSpPr/>
          <p:nvPr/>
        </p:nvSpPr>
        <p:spPr>
          <a:xfrm>
            <a:off x="1323425" y="2262825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Object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Detection</a:t>
            </a:r>
            <a:endParaRPr sz="1200"/>
          </a:p>
        </p:txBody>
      </p:sp>
      <p:sp>
        <p:nvSpPr>
          <p:cNvPr id="492" name="Google Shape;492;p46"/>
          <p:cNvSpPr txBox="1"/>
          <p:nvPr/>
        </p:nvSpPr>
        <p:spPr>
          <a:xfrm>
            <a:off x="2395863" y="3569650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Condition</a:t>
            </a:r>
            <a:endParaRPr b="1" sz="1000"/>
          </a:p>
        </p:txBody>
      </p:sp>
      <p:sp>
        <p:nvSpPr>
          <p:cNvPr id="493" name="Google Shape;493;p46"/>
          <p:cNvSpPr/>
          <p:nvPr/>
        </p:nvSpPr>
        <p:spPr>
          <a:xfrm>
            <a:off x="4109350" y="1218175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MultiClass</a:t>
            </a:r>
            <a:br>
              <a:rPr lang="en" sz="1200"/>
            </a:br>
            <a:r>
              <a:rPr lang="en" sz="1200"/>
              <a:t>Classifier</a:t>
            </a:r>
            <a:endParaRPr sz="1200"/>
          </a:p>
        </p:txBody>
      </p:sp>
      <p:sp>
        <p:nvSpPr>
          <p:cNvPr id="494" name="Google Shape;494;p46"/>
          <p:cNvSpPr/>
          <p:nvPr/>
        </p:nvSpPr>
        <p:spPr>
          <a:xfrm>
            <a:off x="4109350" y="2225850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MultiClass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Classifier</a:t>
            </a:r>
            <a:endParaRPr sz="1200"/>
          </a:p>
        </p:txBody>
      </p:sp>
      <p:sp>
        <p:nvSpPr>
          <p:cNvPr id="495" name="Google Shape;495;p46"/>
          <p:cNvSpPr/>
          <p:nvPr/>
        </p:nvSpPr>
        <p:spPr>
          <a:xfrm>
            <a:off x="4109350" y="3198875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Regressor</a:t>
            </a:r>
            <a:endParaRPr sz="1200"/>
          </a:p>
        </p:txBody>
      </p:sp>
      <p:sp>
        <p:nvSpPr>
          <p:cNvPr id="496" name="Google Shape;496;p46"/>
          <p:cNvSpPr/>
          <p:nvPr/>
        </p:nvSpPr>
        <p:spPr>
          <a:xfrm>
            <a:off x="952700" y="2225850"/>
            <a:ext cx="198000" cy="183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6"/>
          <p:cNvSpPr/>
          <p:nvPr/>
        </p:nvSpPr>
        <p:spPr>
          <a:xfrm>
            <a:off x="3591900" y="1218175"/>
            <a:ext cx="391200" cy="28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6"/>
          <p:cNvSpPr txBox="1"/>
          <p:nvPr/>
        </p:nvSpPr>
        <p:spPr>
          <a:xfrm>
            <a:off x="5181788" y="1527025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Condition</a:t>
            </a:r>
            <a:endParaRPr b="1" sz="1000"/>
          </a:p>
        </p:txBody>
      </p:sp>
      <p:sp>
        <p:nvSpPr>
          <p:cNvPr id="499" name="Google Shape;499;p46"/>
          <p:cNvSpPr txBox="1"/>
          <p:nvPr/>
        </p:nvSpPr>
        <p:spPr>
          <a:xfrm>
            <a:off x="2655348" y="2262825"/>
            <a:ext cx="853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Amenities</a:t>
            </a:r>
            <a:endParaRPr b="1" sz="1000"/>
          </a:p>
        </p:txBody>
      </p:sp>
      <p:sp>
        <p:nvSpPr>
          <p:cNvPr id="500" name="Google Shape;500;p46"/>
          <p:cNvSpPr txBox="1"/>
          <p:nvPr/>
        </p:nvSpPr>
        <p:spPr>
          <a:xfrm>
            <a:off x="5181788" y="2534700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Market Appeal</a:t>
            </a:r>
            <a:endParaRPr b="1" sz="1000"/>
          </a:p>
        </p:txBody>
      </p:sp>
      <p:sp>
        <p:nvSpPr>
          <p:cNvPr id="501" name="Google Shape;501;p46"/>
          <p:cNvSpPr txBox="1"/>
          <p:nvPr/>
        </p:nvSpPr>
        <p:spPr>
          <a:xfrm>
            <a:off x="5232163" y="3507725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Valuation</a:t>
            </a:r>
            <a:endParaRPr b="1" sz="1000"/>
          </a:p>
        </p:txBody>
      </p:sp>
      <p:sp>
        <p:nvSpPr>
          <p:cNvPr id="502" name="Google Shape;502;p46"/>
          <p:cNvSpPr/>
          <p:nvPr/>
        </p:nvSpPr>
        <p:spPr>
          <a:xfrm rot="5400000">
            <a:off x="4211600" y="1837325"/>
            <a:ext cx="375900" cy="5117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6"/>
          <p:cNvSpPr/>
          <p:nvPr/>
        </p:nvSpPr>
        <p:spPr>
          <a:xfrm>
            <a:off x="6624950" y="1218175"/>
            <a:ext cx="391200" cy="28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6"/>
          <p:cNvSpPr txBox="1"/>
          <p:nvPr/>
        </p:nvSpPr>
        <p:spPr>
          <a:xfrm>
            <a:off x="1194950" y="1653150"/>
            <a:ext cx="146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Two-Tier:</a:t>
            </a:r>
            <a:br>
              <a:rPr lang="en" sz="800">
                <a:solidFill>
                  <a:srgbClr val="3C78D8"/>
                </a:solidFill>
              </a:rPr>
            </a:br>
            <a:r>
              <a:rPr lang="en" sz="800">
                <a:solidFill>
                  <a:srgbClr val="3C78D8"/>
                </a:solidFill>
              </a:rPr>
              <a:t>Coarse (e.g. room type)</a:t>
            </a:r>
            <a:endParaRPr sz="8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Detail (e.g., items in room)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505" name="Google Shape;505;p46"/>
          <p:cNvSpPr txBox="1"/>
          <p:nvPr/>
        </p:nvSpPr>
        <p:spPr>
          <a:xfrm>
            <a:off x="2515550" y="2121768"/>
            <a:ext cx="10194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Embedding Crops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506" name="Google Shape;506;p46"/>
          <p:cNvSpPr txBox="1"/>
          <p:nvPr/>
        </p:nvSpPr>
        <p:spPr>
          <a:xfrm>
            <a:off x="7239950" y="2456428"/>
            <a:ext cx="13023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Dense Embeddings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507" name="Google Shape;507;p46"/>
          <p:cNvSpPr txBox="1"/>
          <p:nvPr/>
        </p:nvSpPr>
        <p:spPr>
          <a:xfrm>
            <a:off x="186825" y="2941800"/>
            <a:ext cx="9099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Embedding</a:t>
            </a:r>
            <a:endParaRPr sz="8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/>
          <p:nvPr>
            <p:ph type="title"/>
          </p:nvPr>
        </p:nvSpPr>
        <p:spPr>
          <a:xfrm>
            <a:off x="106925" y="42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Example: Sports Broadcasting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13" name="Google Shape;5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7"/>
          <p:cNvSpPr/>
          <p:nvPr/>
        </p:nvSpPr>
        <p:spPr>
          <a:xfrm>
            <a:off x="113925" y="1945575"/>
            <a:ext cx="894300" cy="1417100"/>
          </a:xfrm>
          <a:prstGeom prst="flowChartPredefined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</a:t>
            </a:r>
            <a:br>
              <a:rPr lang="en"/>
            </a:br>
            <a:r>
              <a:rPr lang="en"/>
              <a:t>Video</a:t>
            </a:r>
            <a:endParaRPr/>
          </a:p>
        </p:txBody>
      </p:sp>
      <p:sp>
        <p:nvSpPr>
          <p:cNvPr id="515" name="Google Shape;515;p47"/>
          <p:cNvSpPr/>
          <p:nvPr/>
        </p:nvSpPr>
        <p:spPr>
          <a:xfrm rot="-5400000">
            <a:off x="805795" y="2576364"/>
            <a:ext cx="802800" cy="2394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16" name="Google Shape;516;p47"/>
          <p:cNvSpPr/>
          <p:nvPr/>
        </p:nvSpPr>
        <p:spPr>
          <a:xfrm>
            <a:off x="1406182" y="1712213"/>
            <a:ext cx="842400" cy="19677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Shared</a:t>
            </a:r>
            <a:br>
              <a:rPr b="1" lang="en" sz="900"/>
            </a:br>
            <a:r>
              <a:rPr b="1" lang="en" sz="900"/>
              <a:t>Conv</a:t>
            </a:r>
            <a:br>
              <a:rPr b="1" lang="en" sz="900"/>
            </a:br>
            <a:r>
              <a:rPr b="1" lang="en" sz="900"/>
              <a:t>Net</a:t>
            </a:r>
            <a:endParaRPr b="1" sz="900"/>
          </a:p>
        </p:txBody>
      </p:sp>
      <p:sp>
        <p:nvSpPr>
          <p:cNvPr id="517" name="Google Shape;517;p47"/>
          <p:cNvSpPr/>
          <p:nvPr/>
        </p:nvSpPr>
        <p:spPr>
          <a:xfrm rot="-5400000">
            <a:off x="2046145" y="2576364"/>
            <a:ext cx="802800" cy="2394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18" name="Google Shape;518;p47"/>
          <p:cNvSpPr/>
          <p:nvPr/>
        </p:nvSpPr>
        <p:spPr>
          <a:xfrm>
            <a:off x="2630757" y="1712213"/>
            <a:ext cx="842400" cy="19677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Object</a:t>
            </a:r>
            <a:br>
              <a:rPr b="1" lang="en" sz="900"/>
            </a:br>
            <a:r>
              <a:rPr b="1" lang="en" sz="900"/>
              <a:t>Detection</a:t>
            </a:r>
            <a:endParaRPr b="1" sz="900"/>
          </a:p>
        </p:txBody>
      </p:sp>
      <p:sp>
        <p:nvSpPr>
          <p:cNvPr id="519" name="Google Shape;519;p47"/>
          <p:cNvSpPr/>
          <p:nvPr/>
        </p:nvSpPr>
        <p:spPr>
          <a:xfrm rot="-5400000">
            <a:off x="3254970" y="2576364"/>
            <a:ext cx="802800" cy="2394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0" name="Google Shape;520;p47"/>
          <p:cNvSpPr/>
          <p:nvPr/>
        </p:nvSpPr>
        <p:spPr>
          <a:xfrm>
            <a:off x="3922600" y="2123275"/>
            <a:ext cx="953100" cy="1071252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Object Level</a:t>
            </a:r>
            <a:br>
              <a:rPr lang="en" sz="800"/>
            </a:br>
            <a:r>
              <a:rPr lang="en" sz="800"/>
              <a:t>Embeddings</a:t>
            </a:r>
            <a:endParaRPr sz="800"/>
          </a:p>
        </p:txBody>
      </p:sp>
      <p:sp>
        <p:nvSpPr>
          <p:cNvPr id="521" name="Google Shape;521;p47"/>
          <p:cNvSpPr/>
          <p:nvPr/>
        </p:nvSpPr>
        <p:spPr>
          <a:xfrm rot="-5400000">
            <a:off x="4794873" y="2131571"/>
            <a:ext cx="519000" cy="147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2" name="Google Shape;522;p47"/>
          <p:cNvSpPr/>
          <p:nvPr/>
        </p:nvSpPr>
        <p:spPr>
          <a:xfrm>
            <a:off x="5233050" y="1486546"/>
            <a:ext cx="842400" cy="13692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Face</a:t>
            </a:r>
            <a:br>
              <a:rPr b="1" lang="en" sz="900"/>
            </a:br>
            <a:r>
              <a:rPr b="1" lang="en" sz="900"/>
              <a:t>Recognition</a:t>
            </a:r>
            <a:br>
              <a:rPr b="1" lang="en" sz="900"/>
            </a:br>
            <a:r>
              <a:rPr b="1" lang="en" sz="900"/>
              <a:t>(Player)</a:t>
            </a:r>
            <a:endParaRPr b="1" sz="900"/>
          </a:p>
        </p:txBody>
      </p:sp>
      <p:sp>
        <p:nvSpPr>
          <p:cNvPr id="523" name="Google Shape;523;p47"/>
          <p:cNvSpPr/>
          <p:nvPr/>
        </p:nvSpPr>
        <p:spPr>
          <a:xfrm rot="-5400000">
            <a:off x="5955498" y="2097646"/>
            <a:ext cx="519000" cy="147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4" name="Google Shape;524;p47"/>
          <p:cNvSpPr/>
          <p:nvPr/>
        </p:nvSpPr>
        <p:spPr>
          <a:xfrm>
            <a:off x="6393425" y="1486546"/>
            <a:ext cx="842400" cy="13692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Pose</a:t>
            </a:r>
            <a:br>
              <a:rPr b="1" lang="en" sz="900"/>
            </a:br>
            <a:r>
              <a:rPr b="1" lang="en" sz="900"/>
              <a:t>Estimation</a:t>
            </a:r>
            <a:endParaRPr b="1" sz="900"/>
          </a:p>
        </p:txBody>
      </p:sp>
      <p:sp>
        <p:nvSpPr>
          <p:cNvPr id="525" name="Google Shape;525;p47"/>
          <p:cNvSpPr txBox="1"/>
          <p:nvPr/>
        </p:nvSpPr>
        <p:spPr>
          <a:xfrm>
            <a:off x="2169725" y="1089913"/>
            <a:ext cx="953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What is in the frame</a:t>
            </a:r>
            <a:endParaRPr b="1" sz="800">
              <a:solidFill>
                <a:srgbClr val="0097A7"/>
              </a:solidFill>
            </a:endParaRPr>
          </a:p>
        </p:txBody>
      </p:sp>
      <p:cxnSp>
        <p:nvCxnSpPr>
          <p:cNvPr id="526" name="Google Shape;526;p47"/>
          <p:cNvCxnSpPr>
            <a:stCxn id="525" idx="3"/>
          </p:cNvCxnSpPr>
          <p:nvPr/>
        </p:nvCxnSpPr>
        <p:spPr>
          <a:xfrm>
            <a:off x="3122825" y="1274413"/>
            <a:ext cx="894300" cy="872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7" name="Google Shape;527;p47"/>
          <p:cNvSpPr txBox="1"/>
          <p:nvPr/>
        </p:nvSpPr>
        <p:spPr>
          <a:xfrm>
            <a:off x="3855325" y="1403700"/>
            <a:ext cx="1125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Who(m) is(are) the player(s)</a:t>
            </a:r>
            <a:endParaRPr b="1" sz="800">
              <a:solidFill>
                <a:srgbClr val="0097A7"/>
              </a:solidFill>
            </a:endParaRPr>
          </a:p>
        </p:txBody>
      </p:sp>
      <p:cxnSp>
        <p:nvCxnSpPr>
          <p:cNvPr id="528" name="Google Shape;528;p47"/>
          <p:cNvCxnSpPr/>
          <p:nvPr/>
        </p:nvCxnSpPr>
        <p:spPr>
          <a:xfrm>
            <a:off x="4715825" y="1712225"/>
            <a:ext cx="490800" cy="166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9" name="Google Shape;529;p47"/>
          <p:cNvSpPr/>
          <p:nvPr/>
        </p:nvSpPr>
        <p:spPr>
          <a:xfrm>
            <a:off x="5496750" y="2946825"/>
            <a:ext cx="315000" cy="51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7"/>
          <p:cNvSpPr/>
          <p:nvPr/>
        </p:nvSpPr>
        <p:spPr>
          <a:xfrm>
            <a:off x="4059250" y="3362675"/>
            <a:ext cx="463200" cy="131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7"/>
          <p:cNvSpPr/>
          <p:nvPr/>
        </p:nvSpPr>
        <p:spPr>
          <a:xfrm>
            <a:off x="4017125" y="3556900"/>
            <a:ext cx="3218724" cy="263574"/>
          </a:xfrm>
          <a:prstGeom prst="flowChart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Dense Embedding</a:t>
            </a:r>
            <a:endParaRPr sz="1000"/>
          </a:p>
        </p:txBody>
      </p:sp>
      <p:sp>
        <p:nvSpPr>
          <p:cNvPr id="532" name="Google Shape;532;p47"/>
          <p:cNvSpPr/>
          <p:nvPr/>
        </p:nvSpPr>
        <p:spPr>
          <a:xfrm>
            <a:off x="3613575" y="4065025"/>
            <a:ext cx="1183500" cy="6534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Predictive Action</a:t>
            </a:r>
            <a:br>
              <a:rPr b="1" lang="en" sz="900"/>
            </a:br>
            <a:r>
              <a:rPr b="1" lang="en" sz="900"/>
              <a:t>(non-RNN)</a:t>
            </a:r>
            <a:endParaRPr b="1" sz="900"/>
          </a:p>
        </p:txBody>
      </p:sp>
      <p:sp>
        <p:nvSpPr>
          <p:cNvPr id="533" name="Google Shape;533;p47"/>
          <p:cNvSpPr/>
          <p:nvPr/>
        </p:nvSpPr>
        <p:spPr>
          <a:xfrm>
            <a:off x="4059250" y="3877038"/>
            <a:ext cx="463200" cy="131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7"/>
          <p:cNvSpPr/>
          <p:nvPr/>
        </p:nvSpPr>
        <p:spPr>
          <a:xfrm>
            <a:off x="6618000" y="2946825"/>
            <a:ext cx="315000" cy="51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7"/>
          <p:cNvSpPr/>
          <p:nvPr/>
        </p:nvSpPr>
        <p:spPr>
          <a:xfrm rot="-5400000">
            <a:off x="4660986" y="4318221"/>
            <a:ext cx="519000" cy="147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36" name="Google Shape;536;p47"/>
          <p:cNvSpPr/>
          <p:nvPr/>
        </p:nvSpPr>
        <p:spPr>
          <a:xfrm>
            <a:off x="5069125" y="4065025"/>
            <a:ext cx="1125600" cy="6534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Image Captioning</a:t>
            </a:r>
            <a:endParaRPr b="1" sz="900"/>
          </a:p>
        </p:txBody>
      </p:sp>
      <p:sp>
        <p:nvSpPr>
          <p:cNvPr id="537" name="Google Shape;537;p47"/>
          <p:cNvSpPr txBox="1"/>
          <p:nvPr/>
        </p:nvSpPr>
        <p:spPr>
          <a:xfrm>
            <a:off x="2248575" y="3877050"/>
            <a:ext cx="1125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What is happening</a:t>
            </a:r>
            <a:endParaRPr b="1" sz="800">
              <a:solidFill>
                <a:srgbClr val="0097A7"/>
              </a:solidFill>
            </a:endParaRPr>
          </a:p>
        </p:txBody>
      </p:sp>
      <p:cxnSp>
        <p:nvCxnSpPr>
          <p:cNvPr id="538" name="Google Shape;538;p47"/>
          <p:cNvCxnSpPr>
            <a:endCxn id="532" idx="1"/>
          </p:cNvCxnSpPr>
          <p:nvPr/>
        </p:nvCxnSpPr>
        <p:spPr>
          <a:xfrm>
            <a:off x="3314775" y="4127725"/>
            <a:ext cx="2988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47"/>
          <p:cNvSpPr/>
          <p:nvPr/>
        </p:nvSpPr>
        <p:spPr>
          <a:xfrm rot="-5400000">
            <a:off x="6083886" y="4318221"/>
            <a:ext cx="519000" cy="147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0" name="Google Shape;540;p47"/>
          <p:cNvSpPr/>
          <p:nvPr/>
        </p:nvSpPr>
        <p:spPr>
          <a:xfrm>
            <a:off x="6470775" y="4065025"/>
            <a:ext cx="1125600" cy="6534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Translation</a:t>
            </a:r>
            <a:br>
              <a:rPr b="1" lang="en" sz="900"/>
            </a:br>
            <a:r>
              <a:rPr b="1" lang="en" sz="900"/>
              <a:t>(Market)</a:t>
            </a:r>
            <a:endParaRPr b="1" sz="900"/>
          </a:p>
        </p:txBody>
      </p:sp>
      <p:sp>
        <p:nvSpPr>
          <p:cNvPr id="541" name="Google Shape;541;p47"/>
          <p:cNvSpPr/>
          <p:nvPr/>
        </p:nvSpPr>
        <p:spPr>
          <a:xfrm rot="-5400000">
            <a:off x="7464286" y="4318221"/>
            <a:ext cx="519000" cy="147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7829925" y="4065025"/>
            <a:ext cx="1125600" cy="6534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Text-to-Speech</a:t>
            </a:r>
            <a:endParaRPr b="1" sz="900"/>
          </a:p>
        </p:txBody>
      </p:sp>
      <p:sp>
        <p:nvSpPr>
          <p:cNvPr id="543" name="Google Shape;543;p47"/>
          <p:cNvSpPr txBox="1"/>
          <p:nvPr/>
        </p:nvSpPr>
        <p:spPr>
          <a:xfrm>
            <a:off x="6497175" y="4825800"/>
            <a:ext cx="1072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Closed Caption</a:t>
            </a:r>
            <a:endParaRPr b="1" sz="800">
              <a:solidFill>
                <a:srgbClr val="0097A7"/>
              </a:solidFill>
            </a:endParaRPr>
          </a:p>
        </p:txBody>
      </p:sp>
      <p:cxnSp>
        <p:nvCxnSpPr>
          <p:cNvPr id="544" name="Google Shape;544;p47"/>
          <p:cNvCxnSpPr/>
          <p:nvPr/>
        </p:nvCxnSpPr>
        <p:spPr>
          <a:xfrm flipH="1" rot="5400000">
            <a:off x="6834150" y="4780650"/>
            <a:ext cx="125400" cy="72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7"/>
          <p:cNvSpPr txBox="1"/>
          <p:nvPr/>
        </p:nvSpPr>
        <p:spPr>
          <a:xfrm>
            <a:off x="7374250" y="3194525"/>
            <a:ext cx="1072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Market Specific</a:t>
            </a:r>
            <a:endParaRPr b="1" sz="800">
              <a:solidFill>
                <a:srgbClr val="0097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Language</a:t>
            </a:r>
            <a:endParaRPr b="1" sz="800">
              <a:solidFill>
                <a:srgbClr val="0097A7"/>
              </a:solidFill>
            </a:endParaRPr>
          </a:p>
        </p:txBody>
      </p:sp>
      <p:cxnSp>
        <p:nvCxnSpPr>
          <p:cNvPr id="546" name="Google Shape;546;p47"/>
          <p:cNvCxnSpPr/>
          <p:nvPr/>
        </p:nvCxnSpPr>
        <p:spPr>
          <a:xfrm rot="5400000">
            <a:off x="7341200" y="3627650"/>
            <a:ext cx="417300" cy="338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8"/>
          <p:cNvSpPr txBox="1"/>
          <p:nvPr>
            <p:ph type="title"/>
          </p:nvPr>
        </p:nvSpPr>
        <p:spPr>
          <a:xfrm>
            <a:off x="106925" y="42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Example: Power Transmission Lines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52" name="Google Shape;5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375" y="1331175"/>
            <a:ext cx="4295550" cy="30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8"/>
          <p:cNvSpPr/>
          <p:nvPr/>
        </p:nvSpPr>
        <p:spPr>
          <a:xfrm>
            <a:off x="5591413" y="1364875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Object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Detection</a:t>
            </a:r>
            <a:endParaRPr sz="1200"/>
          </a:p>
        </p:txBody>
      </p:sp>
      <p:sp>
        <p:nvSpPr>
          <p:cNvPr id="555" name="Google Shape;555;p48"/>
          <p:cNvSpPr/>
          <p:nvPr/>
        </p:nvSpPr>
        <p:spPr>
          <a:xfrm>
            <a:off x="6998025" y="1364875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MultiClass</a:t>
            </a:r>
            <a:br>
              <a:rPr lang="en" sz="1200"/>
            </a:br>
            <a:r>
              <a:rPr lang="en" sz="1200"/>
              <a:t>Classifier</a:t>
            </a:r>
            <a:endParaRPr sz="1200"/>
          </a:p>
        </p:txBody>
      </p:sp>
      <p:sp>
        <p:nvSpPr>
          <p:cNvPr id="556" name="Google Shape;556;p48"/>
          <p:cNvSpPr/>
          <p:nvPr/>
        </p:nvSpPr>
        <p:spPr>
          <a:xfrm rot="-5400000">
            <a:off x="4841295" y="1696964"/>
            <a:ext cx="802800" cy="2394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57" name="Google Shape;557;p48"/>
          <p:cNvSpPr/>
          <p:nvPr/>
        </p:nvSpPr>
        <p:spPr>
          <a:xfrm rot="-5400000">
            <a:off x="6403033" y="1696964"/>
            <a:ext cx="802800" cy="2394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58" name="Google Shape;558;p48"/>
          <p:cNvSpPr txBox="1"/>
          <p:nvPr/>
        </p:nvSpPr>
        <p:spPr>
          <a:xfrm>
            <a:off x="8017413" y="1613675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Condition</a:t>
            </a:r>
            <a:endParaRPr b="1" sz="1000"/>
          </a:p>
        </p:txBody>
      </p:sp>
      <p:sp>
        <p:nvSpPr>
          <p:cNvPr id="559" name="Google Shape;559;p48"/>
          <p:cNvSpPr/>
          <p:nvPr/>
        </p:nvSpPr>
        <p:spPr>
          <a:xfrm rot="-1279950">
            <a:off x="4080169" y="1920207"/>
            <a:ext cx="803234" cy="2093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8"/>
          <p:cNvSpPr txBox="1"/>
          <p:nvPr/>
        </p:nvSpPr>
        <p:spPr>
          <a:xfrm>
            <a:off x="4893975" y="1180150"/>
            <a:ext cx="909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Video Stream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561" name="Google Shape;561;p48"/>
          <p:cNvSpPr/>
          <p:nvPr/>
        </p:nvSpPr>
        <p:spPr>
          <a:xfrm rot="462306">
            <a:off x="2072768" y="3346548"/>
            <a:ext cx="4884602" cy="19075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8"/>
          <p:cNvSpPr txBox="1"/>
          <p:nvPr/>
        </p:nvSpPr>
        <p:spPr>
          <a:xfrm>
            <a:off x="4999125" y="2947275"/>
            <a:ext cx="804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Line Impedance Sensors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563" name="Google Shape;563;p48"/>
          <p:cNvSpPr/>
          <p:nvPr/>
        </p:nvSpPr>
        <p:spPr>
          <a:xfrm>
            <a:off x="7319475" y="2334988"/>
            <a:ext cx="376500" cy="730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64" name="Google Shape;564;p48"/>
          <p:cNvSpPr/>
          <p:nvPr/>
        </p:nvSpPr>
        <p:spPr>
          <a:xfrm>
            <a:off x="7021245" y="3132000"/>
            <a:ext cx="1052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Anomaly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Detection</a:t>
            </a:r>
            <a:endParaRPr sz="1200"/>
          </a:p>
        </p:txBody>
      </p:sp>
      <p:sp>
        <p:nvSpPr>
          <p:cNvPr id="565" name="Google Shape;565;p48"/>
          <p:cNvSpPr txBox="1"/>
          <p:nvPr/>
        </p:nvSpPr>
        <p:spPr>
          <a:xfrm>
            <a:off x="6096575" y="2496025"/>
            <a:ext cx="1214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(Auto) Labeled Data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566" name="Google Shape;566;p48"/>
          <p:cNvSpPr txBox="1"/>
          <p:nvPr/>
        </p:nvSpPr>
        <p:spPr>
          <a:xfrm>
            <a:off x="8091588" y="3440850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Maintenance</a:t>
            </a:r>
            <a:endParaRPr b="1"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9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9"/>
          <p:cNvSpPr/>
          <p:nvPr/>
        </p:nvSpPr>
        <p:spPr>
          <a:xfrm>
            <a:off x="4572000" y="457175"/>
            <a:ext cx="4576200" cy="469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9"/>
          <p:cNvSpPr txBox="1"/>
          <p:nvPr/>
        </p:nvSpPr>
        <p:spPr>
          <a:xfrm>
            <a:off x="2719975" y="1301375"/>
            <a:ext cx="64212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03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4" name="Google Shape;574;p49"/>
          <p:cNvSpPr txBox="1"/>
          <p:nvPr>
            <p:ph type="title"/>
          </p:nvPr>
        </p:nvSpPr>
        <p:spPr>
          <a:xfrm>
            <a:off x="761950" y="2219400"/>
            <a:ext cx="38100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rPr>
              <a:t>Developments in Commercial AutoML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AutoML Today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80" name="Google Shape;5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0"/>
          <p:cNvSpPr txBox="1"/>
          <p:nvPr/>
        </p:nvSpPr>
        <p:spPr>
          <a:xfrm>
            <a:off x="645900" y="1126375"/>
            <a:ext cx="81129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AutoML has came along ways since Google’s paper on Nasnet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Levels of Service.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Transfer Learning (Builtin Algorithms)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Hyperparameter Search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Macro-Architecture Search (MobileNet V3)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Micro-</a:t>
            </a:r>
            <a:r>
              <a:rPr lang="en" sz="1800"/>
              <a:t>Architecture</a:t>
            </a:r>
            <a:r>
              <a:rPr lang="en" sz="1800"/>
              <a:t> Search (NasNet, EfficientNet)</a:t>
            </a:r>
            <a:endParaRPr b="1" sz="1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Char char="○"/>
            </a:pPr>
            <a:r>
              <a:rPr lang="en" sz="1800">
                <a:solidFill>
                  <a:srgbClr val="A64D79"/>
                </a:solidFill>
              </a:rPr>
              <a:t>[Research] Data Validation</a:t>
            </a:r>
            <a:endParaRPr sz="1800">
              <a:solidFill>
                <a:srgbClr val="A64D79"/>
              </a:solidFill>
            </a:endParaRPr>
          </a:p>
        </p:txBody>
      </p:sp>
      <p:sp>
        <p:nvSpPr>
          <p:cNvPr id="582" name="Google Shape;582;p50"/>
          <p:cNvSpPr txBox="1"/>
          <p:nvPr/>
        </p:nvSpPr>
        <p:spPr>
          <a:xfrm>
            <a:off x="6529800" y="2819875"/>
            <a:ext cx="15516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* not covered</a:t>
            </a:r>
            <a:endParaRPr b="1"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Builtin Algorithms - Transfer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88" name="Google Shape;58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1"/>
          <p:cNvSpPr/>
          <p:nvPr/>
        </p:nvSpPr>
        <p:spPr>
          <a:xfrm>
            <a:off x="1214575" y="2393163"/>
            <a:ext cx="1363200" cy="725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Convolutions</a:t>
            </a:r>
            <a:endParaRPr b="1" sz="1000"/>
          </a:p>
        </p:txBody>
      </p:sp>
      <p:sp>
        <p:nvSpPr>
          <p:cNvPr id="590" name="Google Shape;590;p51"/>
          <p:cNvSpPr/>
          <p:nvPr/>
        </p:nvSpPr>
        <p:spPr>
          <a:xfrm>
            <a:off x="2816675" y="1621338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Group(s)</a:t>
            </a:r>
            <a:endParaRPr b="1" sz="1000"/>
          </a:p>
        </p:txBody>
      </p:sp>
      <p:sp>
        <p:nvSpPr>
          <p:cNvPr id="591" name="Google Shape;591;p51"/>
          <p:cNvSpPr/>
          <p:nvPr/>
        </p:nvSpPr>
        <p:spPr>
          <a:xfrm rot="-5400000">
            <a:off x="2212113" y="2673962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1"/>
          <p:cNvSpPr txBox="1"/>
          <p:nvPr/>
        </p:nvSpPr>
        <p:spPr>
          <a:xfrm>
            <a:off x="771275" y="1433500"/>
            <a:ext cx="204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Stem Convolutional Group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Preset Input Shape (e.g., (224, 224, 3))</a:t>
            </a:r>
            <a:endParaRPr b="1" sz="800"/>
          </a:p>
        </p:txBody>
      </p:sp>
      <p:sp>
        <p:nvSpPr>
          <p:cNvPr id="593" name="Google Shape;593;p51"/>
          <p:cNvSpPr/>
          <p:nvPr/>
        </p:nvSpPr>
        <p:spPr>
          <a:xfrm>
            <a:off x="5018950" y="1570813"/>
            <a:ext cx="675000" cy="2424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Classifier</a:t>
            </a:r>
            <a:br>
              <a:rPr b="1" lang="en" sz="1000"/>
            </a:br>
            <a:r>
              <a:rPr b="1" lang="en" sz="1000"/>
              <a:t>(Dense)</a:t>
            </a:r>
            <a:br>
              <a:rPr b="1" lang="en" sz="1000"/>
            </a:br>
            <a:r>
              <a:rPr b="1" lang="en" sz="1000"/>
              <a:t>Layer</a:t>
            </a:r>
            <a:endParaRPr b="1" sz="1000"/>
          </a:p>
        </p:txBody>
      </p:sp>
      <p:sp>
        <p:nvSpPr>
          <p:cNvPr id="594" name="Google Shape;594;p51"/>
          <p:cNvSpPr/>
          <p:nvPr/>
        </p:nvSpPr>
        <p:spPr>
          <a:xfrm rot="-5400000">
            <a:off x="3338738" y="2682437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1"/>
          <p:cNvSpPr txBox="1"/>
          <p:nvPr/>
        </p:nvSpPr>
        <p:spPr>
          <a:xfrm>
            <a:off x="1879175" y="4374563"/>
            <a:ext cx="1744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Model Architecture Specific Convolutional Groups</a:t>
            </a:r>
            <a:endParaRPr b="1" sz="800"/>
          </a:p>
        </p:txBody>
      </p:sp>
      <p:cxnSp>
        <p:nvCxnSpPr>
          <p:cNvPr id="596" name="Google Shape;596;p51"/>
          <p:cNvCxnSpPr>
            <a:endCxn id="590" idx="2"/>
          </p:cNvCxnSpPr>
          <p:nvPr/>
        </p:nvCxnSpPr>
        <p:spPr>
          <a:xfrm rot="-5400000">
            <a:off x="2805575" y="4010838"/>
            <a:ext cx="446400" cy="424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7" name="Google Shape;597;p51"/>
          <p:cNvSpPr txBox="1"/>
          <p:nvPr/>
        </p:nvSpPr>
        <p:spPr>
          <a:xfrm>
            <a:off x="6247175" y="2189050"/>
            <a:ext cx="2006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Preset Classifier (e.g., 1000 classes)</a:t>
            </a:r>
            <a:endParaRPr b="1" sz="800"/>
          </a:p>
        </p:txBody>
      </p:sp>
      <p:cxnSp>
        <p:nvCxnSpPr>
          <p:cNvPr id="598" name="Google Shape;598;p51"/>
          <p:cNvCxnSpPr/>
          <p:nvPr/>
        </p:nvCxnSpPr>
        <p:spPr>
          <a:xfrm flipH="1" rot="5400000">
            <a:off x="4250800" y="4082825"/>
            <a:ext cx="488700" cy="322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9" name="Google Shape;599;p51"/>
          <p:cNvSpPr/>
          <p:nvPr/>
        </p:nvSpPr>
        <p:spPr>
          <a:xfrm>
            <a:off x="4026050" y="1621338"/>
            <a:ext cx="675000" cy="23784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Final</a:t>
            </a:r>
            <a:br>
              <a:rPr b="1" lang="en" sz="1000"/>
            </a:br>
            <a:r>
              <a:rPr b="1" lang="en" sz="1000"/>
              <a:t>Pooling</a:t>
            </a:r>
            <a:br>
              <a:rPr b="1" lang="en" sz="1000"/>
            </a:br>
            <a:r>
              <a:rPr b="1" lang="en" sz="1000"/>
              <a:t>Flatten</a:t>
            </a:r>
            <a:br>
              <a:rPr b="1" lang="en" sz="1000"/>
            </a:br>
            <a:r>
              <a:rPr b="1" lang="en" sz="1000"/>
              <a:t>Layer</a:t>
            </a:r>
            <a:endParaRPr b="1" sz="1000"/>
          </a:p>
        </p:txBody>
      </p:sp>
      <p:sp>
        <p:nvSpPr>
          <p:cNvPr id="600" name="Google Shape;600;p51"/>
          <p:cNvSpPr/>
          <p:nvPr/>
        </p:nvSpPr>
        <p:spPr>
          <a:xfrm rot="-5400000">
            <a:off x="4374888" y="2682437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1" name="Google Shape;601;p51"/>
          <p:cNvCxnSpPr>
            <a:endCxn id="589" idx="0"/>
          </p:cNvCxnSpPr>
          <p:nvPr/>
        </p:nvCxnSpPr>
        <p:spPr>
          <a:xfrm flipH="1" rot="-5400000">
            <a:off x="1410475" y="1907463"/>
            <a:ext cx="526500" cy="444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2" name="Google Shape;602;p51"/>
          <p:cNvSpPr txBox="1"/>
          <p:nvPr/>
        </p:nvSpPr>
        <p:spPr>
          <a:xfrm>
            <a:off x="4086700" y="4446150"/>
            <a:ext cx="25395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Final layer before classifier, also called the Bottleneck Layer (Embedding)</a:t>
            </a:r>
            <a:endParaRPr b="1" sz="800"/>
          </a:p>
        </p:txBody>
      </p:sp>
      <p:cxnSp>
        <p:nvCxnSpPr>
          <p:cNvPr id="603" name="Google Shape;603;p51"/>
          <p:cNvCxnSpPr/>
          <p:nvPr/>
        </p:nvCxnSpPr>
        <p:spPr>
          <a:xfrm flipH="1">
            <a:off x="5751575" y="2349725"/>
            <a:ext cx="495600" cy="259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4" name="Google Shape;604;p51"/>
          <p:cNvSpPr txBox="1"/>
          <p:nvPr/>
        </p:nvSpPr>
        <p:spPr>
          <a:xfrm>
            <a:off x="3696050" y="1088900"/>
            <a:ext cx="33936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Pre-Built Model Architecture</a:t>
            </a:r>
            <a:endParaRPr b="1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Builtin Algorithms - Transfer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10" name="Google Shape;6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2"/>
          <p:cNvSpPr/>
          <p:nvPr/>
        </p:nvSpPr>
        <p:spPr>
          <a:xfrm>
            <a:off x="1915275" y="2456163"/>
            <a:ext cx="1363200" cy="725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Convolutions</a:t>
            </a:r>
            <a:endParaRPr b="1" sz="1000"/>
          </a:p>
        </p:txBody>
      </p:sp>
      <p:sp>
        <p:nvSpPr>
          <p:cNvPr id="612" name="Google Shape;612;p52"/>
          <p:cNvSpPr/>
          <p:nvPr/>
        </p:nvSpPr>
        <p:spPr>
          <a:xfrm>
            <a:off x="3517375" y="1684338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Group(s)</a:t>
            </a:r>
            <a:endParaRPr b="1" sz="1000"/>
          </a:p>
        </p:txBody>
      </p:sp>
      <p:sp>
        <p:nvSpPr>
          <p:cNvPr id="613" name="Google Shape;613;p52"/>
          <p:cNvSpPr/>
          <p:nvPr/>
        </p:nvSpPr>
        <p:spPr>
          <a:xfrm rot="-5400000">
            <a:off x="2912813" y="2736962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2"/>
          <p:cNvSpPr txBox="1"/>
          <p:nvPr/>
        </p:nvSpPr>
        <p:spPr>
          <a:xfrm>
            <a:off x="1471975" y="1496500"/>
            <a:ext cx="204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Stem Convolutional Group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Input Shape (e.g., (None, None, 3))</a:t>
            </a:r>
            <a:endParaRPr b="1" sz="800"/>
          </a:p>
        </p:txBody>
      </p:sp>
      <p:sp>
        <p:nvSpPr>
          <p:cNvPr id="615" name="Google Shape;615;p52"/>
          <p:cNvSpPr/>
          <p:nvPr/>
        </p:nvSpPr>
        <p:spPr>
          <a:xfrm rot="-5400000">
            <a:off x="4039438" y="2745437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2"/>
          <p:cNvSpPr txBox="1"/>
          <p:nvPr/>
        </p:nvSpPr>
        <p:spPr>
          <a:xfrm>
            <a:off x="2579875" y="4437563"/>
            <a:ext cx="1744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Model Architecture Specific Convolutional Groups</a:t>
            </a:r>
            <a:endParaRPr b="1" sz="800"/>
          </a:p>
        </p:txBody>
      </p:sp>
      <p:cxnSp>
        <p:nvCxnSpPr>
          <p:cNvPr id="617" name="Google Shape;617;p52"/>
          <p:cNvCxnSpPr>
            <a:endCxn id="612" idx="2"/>
          </p:cNvCxnSpPr>
          <p:nvPr/>
        </p:nvCxnSpPr>
        <p:spPr>
          <a:xfrm rot="-5400000">
            <a:off x="3506275" y="4073838"/>
            <a:ext cx="446400" cy="424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8" name="Google Shape;618;p52"/>
          <p:cNvSpPr txBox="1"/>
          <p:nvPr/>
        </p:nvSpPr>
        <p:spPr>
          <a:xfrm>
            <a:off x="6093550" y="2710575"/>
            <a:ext cx="972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No Classifier </a:t>
            </a:r>
            <a:endParaRPr b="1" sz="800"/>
          </a:p>
        </p:txBody>
      </p:sp>
      <p:cxnSp>
        <p:nvCxnSpPr>
          <p:cNvPr id="619" name="Google Shape;619;p52"/>
          <p:cNvCxnSpPr/>
          <p:nvPr/>
        </p:nvCxnSpPr>
        <p:spPr>
          <a:xfrm flipH="1" rot="5400000">
            <a:off x="4951500" y="4145825"/>
            <a:ext cx="488700" cy="322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p52"/>
          <p:cNvSpPr/>
          <p:nvPr/>
        </p:nvSpPr>
        <p:spPr>
          <a:xfrm>
            <a:off x="4726750" y="1684338"/>
            <a:ext cx="675000" cy="23784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Final</a:t>
            </a:r>
            <a:br>
              <a:rPr b="1" lang="en" sz="1000"/>
            </a:br>
            <a:r>
              <a:rPr b="1" lang="en" sz="1000"/>
              <a:t>Pooling</a:t>
            </a:r>
            <a:br>
              <a:rPr b="1" lang="en" sz="1000"/>
            </a:br>
            <a:r>
              <a:rPr b="1" lang="en" sz="1000"/>
              <a:t>Flatten</a:t>
            </a:r>
            <a:br>
              <a:rPr b="1" lang="en" sz="1000"/>
            </a:br>
            <a:r>
              <a:rPr b="1" lang="en" sz="1000"/>
              <a:t>Layer</a:t>
            </a:r>
            <a:endParaRPr b="1" sz="1000"/>
          </a:p>
        </p:txBody>
      </p:sp>
      <p:cxnSp>
        <p:nvCxnSpPr>
          <p:cNvPr id="621" name="Google Shape;621;p52"/>
          <p:cNvCxnSpPr>
            <a:endCxn id="611" idx="0"/>
          </p:cNvCxnSpPr>
          <p:nvPr/>
        </p:nvCxnSpPr>
        <p:spPr>
          <a:xfrm flipH="1" rot="-5400000">
            <a:off x="2111175" y="1970463"/>
            <a:ext cx="526500" cy="444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2" name="Google Shape;622;p52"/>
          <p:cNvSpPr txBox="1"/>
          <p:nvPr/>
        </p:nvSpPr>
        <p:spPr>
          <a:xfrm>
            <a:off x="4787400" y="4509150"/>
            <a:ext cx="25395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Final layer before classifier, also called the Bottleneck Layer (Embedding)</a:t>
            </a:r>
            <a:endParaRPr b="1" sz="800"/>
          </a:p>
        </p:txBody>
      </p:sp>
      <p:cxnSp>
        <p:nvCxnSpPr>
          <p:cNvPr id="623" name="Google Shape;623;p52"/>
          <p:cNvCxnSpPr/>
          <p:nvPr/>
        </p:nvCxnSpPr>
        <p:spPr>
          <a:xfrm flipH="1">
            <a:off x="5486700" y="1902938"/>
            <a:ext cx="495600" cy="259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52"/>
          <p:cNvSpPr txBox="1"/>
          <p:nvPr/>
        </p:nvSpPr>
        <p:spPr>
          <a:xfrm>
            <a:off x="2776500" y="1075300"/>
            <a:ext cx="33936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Reconfigurable Pre-Built Model Architecture</a:t>
            </a:r>
            <a:endParaRPr b="1" sz="1200"/>
          </a:p>
        </p:txBody>
      </p:sp>
      <p:sp>
        <p:nvSpPr>
          <p:cNvPr id="625" name="Google Shape;625;p52"/>
          <p:cNvSpPr txBox="1"/>
          <p:nvPr/>
        </p:nvSpPr>
        <p:spPr>
          <a:xfrm>
            <a:off x="4638300" y="1581975"/>
            <a:ext cx="848400" cy="25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2"/>
          <p:cNvSpPr/>
          <p:nvPr/>
        </p:nvSpPr>
        <p:spPr>
          <a:xfrm>
            <a:off x="4661875" y="1611425"/>
            <a:ext cx="824100" cy="2545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2"/>
          <p:cNvSpPr txBox="1"/>
          <p:nvPr/>
        </p:nvSpPr>
        <p:spPr>
          <a:xfrm>
            <a:off x="5927825" y="1768125"/>
            <a:ext cx="17442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Optional (pooling=None)</a:t>
            </a:r>
            <a:br>
              <a:rPr b="1" lang="en" sz="800"/>
            </a:br>
            <a:r>
              <a:rPr b="1" lang="en" sz="800"/>
              <a:t>If not included, then the activation layer for the final convolution is the bottleneck layer.</a:t>
            </a:r>
            <a:endParaRPr b="1" sz="800"/>
          </a:p>
        </p:txBody>
      </p:sp>
      <p:sp>
        <p:nvSpPr>
          <p:cNvPr id="628" name="Google Shape;628;p52"/>
          <p:cNvSpPr/>
          <p:nvPr/>
        </p:nvSpPr>
        <p:spPr>
          <a:xfrm>
            <a:off x="5618038" y="2344925"/>
            <a:ext cx="424200" cy="1078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34" name="Google Shape;6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3"/>
          <p:cNvSpPr txBox="1"/>
          <p:nvPr/>
        </p:nvSpPr>
        <p:spPr>
          <a:xfrm>
            <a:off x="3457875" y="1158125"/>
            <a:ext cx="196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The Big Three</a:t>
            </a:r>
            <a:endParaRPr b="1" sz="1800"/>
          </a:p>
        </p:txBody>
      </p:sp>
      <p:pic>
        <p:nvPicPr>
          <p:cNvPr id="636" name="Google Shape;63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50" y="4183325"/>
            <a:ext cx="674675" cy="6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375" y="2048700"/>
            <a:ext cx="1095871" cy="7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675" y="3009675"/>
            <a:ext cx="1466274" cy="769797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3"/>
          <p:cNvSpPr txBox="1"/>
          <p:nvPr/>
        </p:nvSpPr>
        <p:spPr>
          <a:xfrm>
            <a:off x="2071575" y="2083900"/>
            <a:ext cx="2607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Learning Rate (Scheduler)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640" name="Google Shape;640;p53"/>
          <p:cNvSpPr txBox="1"/>
          <p:nvPr/>
        </p:nvSpPr>
        <p:spPr>
          <a:xfrm>
            <a:off x="2071575" y="3104175"/>
            <a:ext cx="2252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Batch Size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641" name="Google Shape;641;p53"/>
          <p:cNvSpPr txBox="1"/>
          <p:nvPr/>
        </p:nvSpPr>
        <p:spPr>
          <a:xfrm>
            <a:off x="2110975" y="4246300"/>
            <a:ext cx="2252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Regularization</a:t>
            </a:r>
            <a:endParaRPr b="1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400" y="2806924"/>
            <a:ext cx="1103765" cy="561414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48" name="Google Shape;64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4"/>
          <p:cNvSpPr txBox="1"/>
          <p:nvPr/>
        </p:nvSpPr>
        <p:spPr>
          <a:xfrm>
            <a:off x="3127075" y="1102975"/>
            <a:ext cx="3387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Learning Rate Scheduler</a:t>
            </a:r>
            <a:endParaRPr b="1" sz="1800"/>
          </a:p>
        </p:txBody>
      </p:sp>
      <p:sp>
        <p:nvSpPr>
          <p:cNvPr id="650" name="Google Shape;650;p54"/>
          <p:cNvSpPr txBox="1"/>
          <p:nvPr/>
        </p:nvSpPr>
        <p:spPr>
          <a:xfrm>
            <a:off x="4657513" y="41065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  <p:pic>
        <p:nvPicPr>
          <p:cNvPr id="651" name="Google Shape;65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088" y="2725475"/>
            <a:ext cx="853250" cy="8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038" y="4032012"/>
            <a:ext cx="1103765" cy="56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756" y="4020725"/>
            <a:ext cx="1103765" cy="56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598" y="4020725"/>
            <a:ext cx="1103765" cy="561414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54"/>
          <p:cNvSpPr txBox="1"/>
          <p:nvPr/>
        </p:nvSpPr>
        <p:spPr>
          <a:xfrm>
            <a:off x="4223623" y="2511913"/>
            <a:ext cx="898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D85C6"/>
                </a:solidFill>
              </a:rPr>
              <a:t>Pre-</a:t>
            </a:r>
            <a:r>
              <a:rPr b="1" lang="en" sz="900">
                <a:solidFill>
                  <a:srgbClr val="3D85C6"/>
                </a:solidFill>
              </a:rPr>
              <a:t>Training</a:t>
            </a:r>
            <a:endParaRPr b="1" sz="900">
              <a:solidFill>
                <a:srgbClr val="3D85C6"/>
              </a:solidFill>
            </a:endParaRPr>
          </a:p>
        </p:txBody>
      </p:sp>
      <p:sp>
        <p:nvSpPr>
          <p:cNvPr id="656" name="Google Shape;656;p54"/>
          <p:cNvSpPr/>
          <p:nvPr/>
        </p:nvSpPr>
        <p:spPr>
          <a:xfrm rot="5400000">
            <a:off x="4388513" y="2913050"/>
            <a:ext cx="380700" cy="1728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4"/>
          <p:cNvSpPr txBox="1"/>
          <p:nvPr/>
        </p:nvSpPr>
        <p:spPr>
          <a:xfrm>
            <a:off x="4041413" y="38195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Instances</a:t>
            </a:r>
            <a:endParaRPr sz="900"/>
          </a:p>
        </p:txBody>
      </p:sp>
      <p:sp>
        <p:nvSpPr>
          <p:cNvPr id="658" name="Google Shape;658;p54"/>
          <p:cNvSpPr/>
          <p:nvPr/>
        </p:nvSpPr>
        <p:spPr>
          <a:xfrm>
            <a:off x="5292738" y="288285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9" name="Google Shape;65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4050" y="2748825"/>
            <a:ext cx="853250" cy="8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4"/>
          <p:cNvSpPr txBox="1"/>
          <p:nvPr/>
        </p:nvSpPr>
        <p:spPr>
          <a:xfrm>
            <a:off x="1597200" y="251297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D85C6"/>
                </a:solidFill>
              </a:rPr>
              <a:t>Warmup</a:t>
            </a:r>
            <a:endParaRPr b="1" sz="900">
              <a:solidFill>
                <a:srgbClr val="3D85C6"/>
              </a:solidFill>
            </a:endParaRPr>
          </a:p>
        </p:txBody>
      </p:sp>
      <p:pic>
        <p:nvPicPr>
          <p:cNvPr id="661" name="Google Shape;6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313" y="2894749"/>
            <a:ext cx="1103765" cy="56141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54"/>
          <p:cNvSpPr/>
          <p:nvPr/>
        </p:nvSpPr>
        <p:spPr>
          <a:xfrm>
            <a:off x="3784450" y="28821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4"/>
          <p:cNvSpPr/>
          <p:nvPr/>
        </p:nvSpPr>
        <p:spPr>
          <a:xfrm>
            <a:off x="2672088" y="2922475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4"/>
          <p:cNvSpPr txBox="1"/>
          <p:nvPr/>
        </p:nvSpPr>
        <p:spPr>
          <a:xfrm>
            <a:off x="2019325" y="4106513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  <p:pic>
        <p:nvPicPr>
          <p:cNvPr id="665" name="Google Shape;6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50" y="4031999"/>
            <a:ext cx="1103765" cy="56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569" y="4020713"/>
            <a:ext cx="1103765" cy="56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410" y="4020713"/>
            <a:ext cx="1103765" cy="561414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4"/>
          <p:cNvSpPr/>
          <p:nvPr/>
        </p:nvSpPr>
        <p:spPr>
          <a:xfrm rot="5400000">
            <a:off x="1750325" y="2913038"/>
            <a:ext cx="380700" cy="1728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4"/>
          <p:cNvSpPr txBox="1"/>
          <p:nvPr/>
        </p:nvSpPr>
        <p:spPr>
          <a:xfrm>
            <a:off x="1403225" y="3819513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Instances</a:t>
            </a:r>
            <a:endParaRPr sz="900"/>
          </a:p>
        </p:txBody>
      </p:sp>
      <p:sp>
        <p:nvSpPr>
          <p:cNvPr id="670" name="Google Shape;670;p54"/>
          <p:cNvSpPr/>
          <p:nvPr/>
        </p:nvSpPr>
        <p:spPr>
          <a:xfrm>
            <a:off x="2939525" y="2843175"/>
            <a:ext cx="659700" cy="617700"/>
          </a:xfrm>
          <a:prstGeom prst="ellipse">
            <a:avLst/>
          </a:prstGeom>
          <a:noFill/>
          <a:ln cap="flat" cmpd="sng" w="19050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4"/>
          <p:cNvSpPr txBox="1"/>
          <p:nvPr/>
        </p:nvSpPr>
        <p:spPr>
          <a:xfrm>
            <a:off x="7184638" y="41065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  <p:pic>
        <p:nvPicPr>
          <p:cNvPr id="672" name="Google Shape;67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8213" y="2725475"/>
            <a:ext cx="853250" cy="8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163" y="4032012"/>
            <a:ext cx="1103765" cy="56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4881" y="4020725"/>
            <a:ext cx="1103765" cy="56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2723" y="4020725"/>
            <a:ext cx="1103765" cy="561414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4"/>
          <p:cNvSpPr txBox="1"/>
          <p:nvPr/>
        </p:nvSpPr>
        <p:spPr>
          <a:xfrm>
            <a:off x="6673338" y="251297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  <p:sp>
        <p:nvSpPr>
          <p:cNvPr id="677" name="Google Shape;677;p54"/>
          <p:cNvSpPr/>
          <p:nvPr/>
        </p:nvSpPr>
        <p:spPr>
          <a:xfrm rot="5400000">
            <a:off x="6915638" y="2913050"/>
            <a:ext cx="380700" cy="1728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4"/>
          <p:cNvSpPr txBox="1"/>
          <p:nvPr/>
        </p:nvSpPr>
        <p:spPr>
          <a:xfrm>
            <a:off x="6568538" y="38195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Instances</a:t>
            </a:r>
            <a:endParaRPr sz="900"/>
          </a:p>
        </p:txBody>
      </p:sp>
      <p:sp>
        <p:nvSpPr>
          <p:cNvPr id="679" name="Google Shape;679;p54"/>
          <p:cNvSpPr/>
          <p:nvPr/>
        </p:nvSpPr>
        <p:spPr>
          <a:xfrm>
            <a:off x="7819863" y="288285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4"/>
          <p:cNvSpPr/>
          <p:nvPr/>
        </p:nvSpPr>
        <p:spPr>
          <a:xfrm>
            <a:off x="6311575" y="28821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4"/>
          <p:cNvSpPr/>
          <p:nvPr/>
        </p:nvSpPr>
        <p:spPr>
          <a:xfrm>
            <a:off x="5551438" y="2778775"/>
            <a:ext cx="659700" cy="617700"/>
          </a:xfrm>
          <a:prstGeom prst="ellipse">
            <a:avLst/>
          </a:prstGeom>
          <a:noFill/>
          <a:ln cap="flat" cmpd="sng" w="19050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4"/>
          <p:cNvSpPr txBox="1"/>
          <p:nvPr/>
        </p:nvSpPr>
        <p:spPr>
          <a:xfrm>
            <a:off x="46175" y="1563700"/>
            <a:ext cx="1596300" cy="1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Warmup weight initialization using very small learning rate on ensemble of models.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Select model instance with best numerical stability (lottery principle).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683" name="Google Shape;683;p54"/>
          <p:cNvCxnSpPr>
            <a:endCxn id="659" idx="1"/>
          </p:cNvCxnSpPr>
          <p:nvPr/>
        </p:nvCxnSpPr>
        <p:spPr>
          <a:xfrm flipH="1" rot="-5400000">
            <a:off x="977050" y="2638450"/>
            <a:ext cx="702000" cy="3720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4" name="Google Shape;684;p54"/>
          <p:cNvSpPr txBox="1"/>
          <p:nvPr/>
        </p:nvSpPr>
        <p:spPr>
          <a:xfrm>
            <a:off x="2234775" y="1682425"/>
            <a:ext cx="140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B45F06"/>
                </a:solidFill>
              </a:rPr>
              <a:t>Model instance with the selected weight initialization.</a:t>
            </a:r>
            <a:endParaRPr b="1" sz="8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685" name="Google Shape;685;p54"/>
          <p:cNvCxnSpPr/>
          <p:nvPr/>
        </p:nvCxnSpPr>
        <p:spPr>
          <a:xfrm flipH="1" rot="-5400000">
            <a:off x="2582050" y="2333225"/>
            <a:ext cx="702000" cy="3720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6" name="Google Shape;686;p54"/>
          <p:cNvSpPr txBox="1"/>
          <p:nvPr/>
        </p:nvSpPr>
        <p:spPr>
          <a:xfrm>
            <a:off x="3831075" y="1648403"/>
            <a:ext cx="12132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Learn the optimal learning rate schedule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687" name="Google Shape;687;p54"/>
          <p:cNvCxnSpPr/>
          <p:nvPr/>
        </p:nvCxnSpPr>
        <p:spPr>
          <a:xfrm flipH="1" rot="-5400000">
            <a:off x="3806913" y="2269925"/>
            <a:ext cx="702000" cy="3720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8" name="Google Shape;688;p54"/>
          <p:cNvSpPr txBox="1"/>
          <p:nvPr/>
        </p:nvSpPr>
        <p:spPr>
          <a:xfrm>
            <a:off x="5141525" y="1698000"/>
            <a:ext cx="140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B45F06"/>
                </a:solidFill>
              </a:rPr>
              <a:t>Model instance with the selected weight initialization.</a:t>
            </a:r>
            <a:endParaRPr b="1" sz="8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689" name="Google Shape;689;p54"/>
          <p:cNvCxnSpPr/>
          <p:nvPr/>
        </p:nvCxnSpPr>
        <p:spPr>
          <a:xfrm flipH="1" rot="-5400000">
            <a:off x="5127750" y="2333225"/>
            <a:ext cx="702000" cy="3720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0" name="Google Shape;690;p54"/>
          <p:cNvSpPr txBox="1"/>
          <p:nvPr/>
        </p:nvSpPr>
        <p:spPr>
          <a:xfrm>
            <a:off x="7046350" y="1669641"/>
            <a:ext cx="12132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Full training with the learned learning rate schedule.</a:t>
            </a:r>
            <a:endParaRPr b="1" sz="800"/>
          </a:p>
        </p:txBody>
      </p:sp>
      <p:cxnSp>
        <p:nvCxnSpPr>
          <p:cNvPr id="691" name="Google Shape;691;p54"/>
          <p:cNvCxnSpPr>
            <a:endCxn id="676" idx="3"/>
          </p:cNvCxnSpPr>
          <p:nvPr/>
        </p:nvCxnSpPr>
        <p:spPr>
          <a:xfrm rot="5400000">
            <a:off x="7642938" y="2210275"/>
            <a:ext cx="540900" cy="3303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7"/>
          <p:cNvSpPr/>
          <p:nvPr/>
        </p:nvSpPr>
        <p:spPr>
          <a:xfrm>
            <a:off x="4572000" y="457175"/>
            <a:ext cx="4576200" cy="469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7"/>
          <p:cNvSpPr txBox="1"/>
          <p:nvPr/>
        </p:nvSpPr>
        <p:spPr>
          <a:xfrm>
            <a:off x="2719975" y="1301375"/>
            <a:ext cx="64212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01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4" name="Google Shape;284;p37"/>
          <p:cNvSpPr txBox="1"/>
          <p:nvPr>
            <p:ph type="title"/>
          </p:nvPr>
        </p:nvSpPr>
        <p:spPr>
          <a:xfrm>
            <a:off x="761950" y="2219400"/>
            <a:ext cx="3810000" cy="2114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97" name="Google Shape;6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5"/>
          <p:cNvSpPr txBox="1"/>
          <p:nvPr/>
        </p:nvSpPr>
        <p:spPr>
          <a:xfrm>
            <a:off x="3784450" y="1132200"/>
            <a:ext cx="2244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Batch Size</a:t>
            </a:r>
            <a:endParaRPr b="1" sz="1800"/>
          </a:p>
        </p:txBody>
      </p:sp>
      <p:sp>
        <p:nvSpPr>
          <p:cNvPr id="699" name="Google Shape;699;p55"/>
          <p:cNvSpPr/>
          <p:nvPr/>
        </p:nvSpPr>
        <p:spPr>
          <a:xfrm>
            <a:off x="1346425" y="3296275"/>
            <a:ext cx="6671700" cy="354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5"/>
          <p:cNvSpPr/>
          <p:nvPr/>
        </p:nvSpPr>
        <p:spPr>
          <a:xfrm rot="-5400000">
            <a:off x="1156600" y="3061350"/>
            <a:ext cx="427500" cy="126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5"/>
          <p:cNvSpPr txBox="1"/>
          <p:nvPr/>
        </p:nvSpPr>
        <p:spPr>
          <a:xfrm>
            <a:off x="549850" y="3296275"/>
            <a:ext cx="7572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Training</a:t>
            </a:r>
            <a:endParaRPr b="1" sz="1000"/>
          </a:p>
        </p:txBody>
      </p:sp>
      <p:sp>
        <p:nvSpPr>
          <p:cNvPr id="702" name="Google Shape;702;p55"/>
          <p:cNvSpPr/>
          <p:nvPr/>
        </p:nvSpPr>
        <p:spPr>
          <a:xfrm rot="-5400000">
            <a:off x="3182550" y="2913300"/>
            <a:ext cx="734700" cy="115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5"/>
          <p:cNvSpPr/>
          <p:nvPr/>
        </p:nvSpPr>
        <p:spPr>
          <a:xfrm rot="-5400000">
            <a:off x="6073250" y="2727125"/>
            <a:ext cx="1170600" cy="136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5"/>
          <p:cNvSpPr txBox="1"/>
          <p:nvPr/>
        </p:nvSpPr>
        <p:spPr>
          <a:xfrm>
            <a:off x="1196300" y="1741113"/>
            <a:ext cx="204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Progressively increase batch size later in training adds numerical stability for convergence.</a:t>
            </a:r>
            <a:endParaRPr b="1" sz="800"/>
          </a:p>
        </p:txBody>
      </p:sp>
      <p:cxnSp>
        <p:nvCxnSpPr>
          <p:cNvPr id="705" name="Google Shape;705;p55"/>
          <p:cNvCxnSpPr>
            <a:endCxn id="702" idx="0"/>
          </p:cNvCxnSpPr>
          <p:nvPr/>
        </p:nvCxnSpPr>
        <p:spPr>
          <a:xfrm>
            <a:off x="2851350" y="2055750"/>
            <a:ext cx="640800" cy="60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6" name="Google Shape;706;p55"/>
          <p:cNvCxnSpPr>
            <a:endCxn id="703" idx="0"/>
          </p:cNvCxnSpPr>
          <p:nvPr/>
        </p:nvCxnSpPr>
        <p:spPr>
          <a:xfrm>
            <a:off x="2966750" y="1924625"/>
            <a:ext cx="3623700" cy="353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7" name="Google Shape;707;p55"/>
          <p:cNvSpPr/>
          <p:nvPr/>
        </p:nvSpPr>
        <p:spPr>
          <a:xfrm rot="5400000">
            <a:off x="3182550" y="3908525"/>
            <a:ext cx="734700" cy="115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5"/>
          <p:cNvSpPr/>
          <p:nvPr/>
        </p:nvSpPr>
        <p:spPr>
          <a:xfrm rot="5400881">
            <a:off x="6073238" y="4078380"/>
            <a:ext cx="1170600" cy="136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5"/>
          <p:cNvSpPr txBox="1"/>
          <p:nvPr/>
        </p:nvSpPr>
        <p:spPr>
          <a:xfrm>
            <a:off x="1254175" y="4522002"/>
            <a:ext cx="204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Progressively decrease model regularization as batch size increases.</a:t>
            </a:r>
            <a:endParaRPr b="1" sz="800"/>
          </a:p>
        </p:txBody>
      </p:sp>
      <p:cxnSp>
        <p:nvCxnSpPr>
          <p:cNvPr id="710" name="Google Shape;710;p55"/>
          <p:cNvCxnSpPr>
            <a:endCxn id="707" idx="2"/>
          </p:cNvCxnSpPr>
          <p:nvPr/>
        </p:nvCxnSpPr>
        <p:spPr>
          <a:xfrm flipH="1" rot="10800000">
            <a:off x="2901450" y="4275875"/>
            <a:ext cx="590700" cy="393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1" name="Google Shape;711;p55"/>
          <p:cNvCxnSpPr/>
          <p:nvPr/>
        </p:nvCxnSpPr>
        <p:spPr>
          <a:xfrm flipH="1" rot="10800000">
            <a:off x="3193750" y="4276925"/>
            <a:ext cx="3351900" cy="528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2" name="Google Shape;712;p55"/>
          <p:cNvSpPr txBox="1"/>
          <p:nvPr/>
        </p:nvSpPr>
        <p:spPr>
          <a:xfrm>
            <a:off x="6901775" y="1931394"/>
            <a:ext cx="2045400" cy="1280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Large batch sizes act as smoothing factor (an implicit form of regularization), resulting in less need of regularization.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Dynamic change in model regularization requires dynamic graph.</a:t>
            </a:r>
            <a:endParaRPr b="1" sz="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6"/>
          <p:cNvSpPr/>
          <p:nvPr/>
        </p:nvSpPr>
        <p:spPr>
          <a:xfrm>
            <a:off x="7522925" y="1978975"/>
            <a:ext cx="1299600" cy="457200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19" name="Google Shape;71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6"/>
          <p:cNvSpPr txBox="1"/>
          <p:nvPr/>
        </p:nvSpPr>
        <p:spPr>
          <a:xfrm>
            <a:off x="3619025" y="982550"/>
            <a:ext cx="2244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Regularization</a:t>
            </a:r>
            <a:endParaRPr b="1" sz="1800"/>
          </a:p>
        </p:txBody>
      </p:sp>
      <p:sp>
        <p:nvSpPr>
          <p:cNvPr id="721" name="Google Shape;721;p56"/>
          <p:cNvSpPr/>
          <p:nvPr/>
        </p:nvSpPr>
        <p:spPr>
          <a:xfrm>
            <a:off x="709475" y="2716613"/>
            <a:ext cx="1363200" cy="725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Stem</a:t>
            </a:r>
            <a:br>
              <a:rPr b="1" lang="en" sz="1000"/>
            </a:br>
            <a:r>
              <a:rPr b="1" lang="en" sz="1000"/>
              <a:t>Convolution Group</a:t>
            </a:r>
            <a:endParaRPr b="1" sz="1000"/>
          </a:p>
        </p:txBody>
      </p:sp>
      <p:sp>
        <p:nvSpPr>
          <p:cNvPr id="722" name="Google Shape;722;p56"/>
          <p:cNvSpPr/>
          <p:nvPr/>
        </p:nvSpPr>
        <p:spPr>
          <a:xfrm>
            <a:off x="2541875" y="1961200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23" name="Google Shape;723;p56"/>
          <p:cNvSpPr/>
          <p:nvPr/>
        </p:nvSpPr>
        <p:spPr>
          <a:xfrm rot="-5400000">
            <a:off x="1707013" y="2997412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6"/>
          <p:cNvSpPr/>
          <p:nvPr/>
        </p:nvSpPr>
        <p:spPr>
          <a:xfrm rot="-5400000">
            <a:off x="3031550" y="30168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6"/>
          <p:cNvSpPr/>
          <p:nvPr/>
        </p:nvSpPr>
        <p:spPr>
          <a:xfrm>
            <a:off x="3643050" y="1928375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26" name="Google Shape;726;p56"/>
          <p:cNvSpPr/>
          <p:nvPr/>
        </p:nvSpPr>
        <p:spPr>
          <a:xfrm rot="-5400000">
            <a:off x="4132738" y="29831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6"/>
          <p:cNvSpPr/>
          <p:nvPr/>
        </p:nvSpPr>
        <p:spPr>
          <a:xfrm>
            <a:off x="4744238" y="1961200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Group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28" name="Google Shape;728;p56"/>
          <p:cNvSpPr/>
          <p:nvPr/>
        </p:nvSpPr>
        <p:spPr>
          <a:xfrm rot="-5400000">
            <a:off x="5233938" y="30168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6"/>
          <p:cNvSpPr/>
          <p:nvPr/>
        </p:nvSpPr>
        <p:spPr>
          <a:xfrm>
            <a:off x="6752500" y="2702363"/>
            <a:ext cx="1363200" cy="725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Classifier</a:t>
            </a:r>
            <a:br>
              <a:rPr b="1" lang="en" sz="1000"/>
            </a:br>
            <a:r>
              <a:rPr b="1" lang="en" sz="1000"/>
              <a:t>Group</a:t>
            </a:r>
            <a:endParaRPr b="1" sz="1000"/>
          </a:p>
        </p:txBody>
      </p:sp>
      <p:sp>
        <p:nvSpPr>
          <p:cNvPr id="730" name="Google Shape;730;p56"/>
          <p:cNvSpPr/>
          <p:nvPr/>
        </p:nvSpPr>
        <p:spPr>
          <a:xfrm>
            <a:off x="2368550" y="1806350"/>
            <a:ext cx="4031100" cy="26553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6"/>
          <p:cNvSpPr txBox="1"/>
          <p:nvPr/>
        </p:nvSpPr>
        <p:spPr>
          <a:xfrm>
            <a:off x="5807625" y="2716625"/>
            <a:ext cx="7569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...</a:t>
            </a:r>
            <a:endParaRPr b="1" sz="2400"/>
          </a:p>
        </p:txBody>
      </p:sp>
      <p:sp>
        <p:nvSpPr>
          <p:cNvPr id="732" name="Google Shape;732;p56"/>
          <p:cNvSpPr/>
          <p:nvPr/>
        </p:nvSpPr>
        <p:spPr>
          <a:xfrm rot="-5400000">
            <a:off x="6090963" y="3068662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6"/>
          <p:cNvSpPr txBox="1"/>
          <p:nvPr/>
        </p:nvSpPr>
        <p:spPr>
          <a:xfrm>
            <a:off x="7568875" y="2016925"/>
            <a:ext cx="12996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Label Smoothing</a:t>
            </a:r>
            <a:endParaRPr b="1" sz="1000"/>
          </a:p>
        </p:txBody>
      </p:sp>
      <p:cxnSp>
        <p:nvCxnSpPr>
          <p:cNvPr id="734" name="Google Shape;734;p56"/>
          <p:cNvCxnSpPr/>
          <p:nvPr/>
        </p:nvCxnSpPr>
        <p:spPr>
          <a:xfrm rot="5400000">
            <a:off x="7967375" y="2317775"/>
            <a:ext cx="410700" cy="32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5" name="Google Shape;735;p56"/>
          <p:cNvCxnSpPr/>
          <p:nvPr/>
        </p:nvCxnSpPr>
        <p:spPr>
          <a:xfrm flipH="1" rot="5400000">
            <a:off x="6601575" y="3701300"/>
            <a:ext cx="383100" cy="270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6" name="Google Shape;736;p56"/>
          <p:cNvCxnSpPr/>
          <p:nvPr/>
        </p:nvCxnSpPr>
        <p:spPr>
          <a:xfrm rot="5400000">
            <a:off x="6522075" y="2239625"/>
            <a:ext cx="410700" cy="32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7" name="Google Shape;737;p56"/>
          <p:cNvSpPr txBox="1"/>
          <p:nvPr/>
        </p:nvSpPr>
        <p:spPr>
          <a:xfrm>
            <a:off x="6611775" y="1928375"/>
            <a:ext cx="12996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Dropout</a:t>
            </a:r>
            <a:endParaRPr b="1" sz="1000"/>
          </a:p>
        </p:txBody>
      </p:sp>
      <p:sp>
        <p:nvSpPr>
          <p:cNvPr id="738" name="Google Shape;738;p56"/>
          <p:cNvSpPr txBox="1"/>
          <p:nvPr/>
        </p:nvSpPr>
        <p:spPr>
          <a:xfrm>
            <a:off x="6710225" y="3963400"/>
            <a:ext cx="12996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Noise</a:t>
            </a:r>
            <a:endParaRPr b="1" sz="1000"/>
          </a:p>
        </p:txBody>
      </p:sp>
      <p:sp>
        <p:nvSpPr>
          <p:cNvPr id="739" name="Google Shape;739;p56"/>
          <p:cNvSpPr txBox="1"/>
          <p:nvPr/>
        </p:nvSpPr>
        <p:spPr>
          <a:xfrm>
            <a:off x="2827725" y="4717250"/>
            <a:ext cx="28827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Layer Regularization, Batch Normalization</a:t>
            </a:r>
            <a:endParaRPr b="1" sz="1000"/>
          </a:p>
        </p:txBody>
      </p:sp>
      <p:sp>
        <p:nvSpPr>
          <p:cNvPr id="740" name="Google Shape;740;p56"/>
          <p:cNvSpPr/>
          <p:nvPr/>
        </p:nvSpPr>
        <p:spPr>
          <a:xfrm rot="-5400000">
            <a:off x="4066825" y="3038600"/>
            <a:ext cx="255600" cy="3101700"/>
          </a:xfrm>
          <a:prstGeom prst="leftBrace">
            <a:avLst>
              <a:gd fmla="val 8333" name="adj1"/>
              <a:gd fmla="val 49690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6"/>
          <p:cNvSpPr/>
          <p:nvPr/>
        </p:nvSpPr>
        <p:spPr>
          <a:xfrm>
            <a:off x="2827725" y="4636175"/>
            <a:ext cx="1363200" cy="457200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2" name="Google Shape;742;p56"/>
          <p:cNvCxnSpPr/>
          <p:nvPr/>
        </p:nvCxnSpPr>
        <p:spPr>
          <a:xfrm>
            <a:off x="1528075" y="4426725"/>
            <a:ext cx="1223100" cy="465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3" name="Google Shape;743;p56"/>
          <p:cNvCxnSpPr/>
          <p:nvPr/>
        </p:nvCxnSpPr>
        <p:spPr>
          <a:xfrm rot="5400000">
            <a:off x="7842500" y="1656575"/>
            <a:ext cx="449700" cy="201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4" name="Google Shape;744;p56"/>
          <p:cNvSpPr txBox="1"/>
          <p:nvPr/>
        </p:nvSpPr>
        <p:spPr>
          <a:xfrm>
            <a:off x="311700" y="4070500"/>
            <a:ext cx="14043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B45F06"/>
                </a:solidFill>
              </a:rPr>
              <a:t>Initial value learned during pre-training.</a:t>
            </a:r>
            <a:endParaRPr b="1" sz="8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B45F06"/>
                </a:solidFill>
              </a:rPr>
              <a:t>Stepwise reduced as batch size increases.</a:t>
            </a:r>
            <a:endParaRPr b="1" sz="8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745" name="Google Shape;745;p56"/>
          <p:cNvSpPr txBox="1"/>
          <p:nvPr/>
        </p:nvSpPr>
        <p:spPr>
          <a:xfrm>
            <a:off x="7624000" y="1174600"/>
            <a:ext cx="14043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B45F06"/>
                </a:solidFill>
              </a:rPr>
              <a:t>V</a:t>
            </a:r>
            <a:r>
              <a:rPr b="1" lang="en" sz="800">
                <a:solidFill>
                  <a:srgbClr val="B45F06"/>
                </a:solidFill>
              </a:rPr>
              <a:t>alue learned during pre-training.</a:t>
            </a:r>
            <a:endParaRPr b="1" sz="8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51" name="Google Shape;7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57"/>
          <p:cNvSpPr txBox="1"/>
          <p:nvPr/>
        </p:nvSpPr>
        <p:spPr>
          <a:xfrm>
            <a:off x="3166450" y="982550"/>
            <a:ext cx="316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Macro-Architecture Search</a:t>
            </a:r>
            <a:endParaRPr b="1" sz="1800"/>
          </a:p>
        </p:txBody>
      </p:sp>
      <p:sp>
        <p:nvSpPr>
          <p:cNvPr id="753" name="Google Shape;753;p57"/>
          <p:cNvSpPr txBox="1"/>
          <p:nvPr/>
        </p:nvSpPr>
        <p:spPr>
          <a:xfrm>
            <a:off x="240825" y="14990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Meta-Parameters</a:t>
            </a:r>
            <a:r>
              <a:rPr lang="en" sz="1800">
                <a:solidFill>
                  <a:srgbClr val="595959"/>
                </a:solidFill>
              </a:rPr>
              <a:t>  - These are the parameters for configuring macro-architecture.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Hyper-parameters</a:t>
            </a:r>
            <a:r>
              <a:rPr lang="en" sz="1800">
                <a:solidFill>
                  <a:srgbClr val="595959"/>
                </a:solidFill>
              </a:rPr>
              <a:t> - These are the parameters for training the model.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Parameters </a:t>
            </a:r>
            <a:r>
              <a:rPr lang="en" sz="1800">
                <a:solidFill>
                  <a:srgbClr val="595959"/>
                </a:solidFill>
              </a:rPr>
              <a:t>          - These are the parameters the model will learn during training.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8"/>
          <p:cNvSpPr/>
          <p:nvPr/>
        </p:nvSpPr>
        <p:spPr>
          <a:xfrm>
            <a:off x="2368550" y="1806350"/>
            <a:ext cx="4031100" cy="26553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60" name="Google Shape;7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58"/>
          <p:cNvSpPr txBox="1"/>
          <p:nvPr/>
        </p:nvSpPr>
        <p:spPr>
          <a:xfrm>
            <a:off x="3166450" y="982550"/>
            <a:ext cx="316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Macro-Architecture Search</a:t>
            </a:r>
            <a:endParaRPr b="1" sz="1800"/>
          </a:p>
        </p:txBody>
      </p:sp>
      <p:sp>
        <p:nvSpPr>
          <p:cNvPr id="762" name="Google Shape;762;p58"/>
          <p:cNvSpPr/>
          <p:nvPr/>
        </p:nvSpPr>
        <p:spPr>
          <a:xfrm>
            <a:off x="2541875" y="1961200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Type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63" name="Google Shape;763;p58"/>
          <p:cNvSpPr/>
          <p:nvPr/>
        </p:nvSpPr>
        <p:spPr>
          <a:xfrm rot="-5400000">
            <a:off x="3031550" y="30168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8"/>
          <p:cNvSpPr/>
          <p:nvPr/>
        </p:nvSpPr>
        <p:spPr>
          <a:xfrm>
            <a:off x="3643050" y="1928375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Type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65" name="Google Shape;765;p58"/>
          <p:cNvSpPr/>
          <p:nvPr/>
        </p:nvSpPr>
        <p:spPr>
          <a:xfrm rot="-5400000">
            <a:off x="4132738" y="29831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8"/>
          <p:cNvSpPr/>
          <p:nvPr/>
        </p:nvSpPr>
        <p:spPr>
          <a:xfrm>
            <a:off x="4744238" y="1961200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Group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Type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67" name="Google Shape;767;p58"/>
          <p:cNvSpPr/>
          <p:nvPr/>
        </p:nvSpPr>
        <p:spPr>
          <a:xfrm rot="-5400000">
            <a:off x="5233938" y="30168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8"/>
          <p:cNvSpPr txBox="1"/>
          <p:nvPr/>
        </p:nvSpPr>
        <p:spPr>
          <a:xfrm>
            <a:off x="5807625" y="2716625"/>
            <a:ext cx="7569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...</a:t>
            </a:r>
            <a:endParaRPr b="1" sz="2400"/>
          </a:p>
        </p:txBody>
      </p:sp>
      <p:sp>
        <p:nvSpPr>
          <p:cNvPr id="769" name="Google Shape;769;p58"/>
          <p:cNvSpPr/>
          <p:nvPr/>
        </p:nvSpPr>
        <p:spPr>
          <a:xfrm rot="-5400000">
            <a:off x="6090963" y="3068662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0" name="Google Shape;770;p58"/>
          <p:cNvCxnSpPr/>
          <p:nvPr/>
        </p:nvCxnSpPr>
        <p:spPr>
          <a:xfrm>
            <a:off x="1827400" y="1685625"/>
            <a:ext cx="714600" cy="418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1" name="Google Shape;771;p58"/>
          <p:cNvSpPr txBox="1"/>
          <p:nvPr/>
        </p:nvSpPr>
        <p:spPr>
          <a:xfrm>
            <a:off x="423100" y="1321550"/>
            <a:ext cx="1404300" cy="2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Metaparameters:</a:t>
            </a:r>
            <a:br>
              <a:rPr b="1" lang="en" sz="1000"/>
            </a:br>
            <a:r>
              <a:rPr b="1" lang="en" sz="1000"/>
              <a:t>Number of convolutional groups (depth), number of output filters (width), and type of convolutional group (e.g., resnet v2).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772" name="Google Shape;772;p58"/>
          <p:cNvSpPr/>
          <p:nvPr/>
        </p:nvSpPr>
        <p:spPr>
          <a:xfrm rot="-5400000">
            <a:off x="4066825" y="3038600"/>
            <a:ext cx="255600" cy="3101700"/>
          </a:xfrm>
          <a:prstGeom prst="leftBrace">
            <a:avLst>
              <a:gd fmla="val 8333" name="adj1"/>
              <a:gd fmla="val 49690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8"/>
          <p:cNvSpPr txBox="1"/>
          <p:nvPr/>
        </p:nvSpPr>
        <p:spPr>
          <a:xfrm>
            <a:off x="3836200" y="4717250"/>
            <a:ext cx="7956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Learner</a:t>
            </a:r>
            <a:endParaRPr b="1"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79" name="Google Shape;77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59"/>
          <p:cNvSpPr txBox="1"/>
          <p:nvPr/>
        </p:nvSpPr>
        <p:spPr>
          <a:xfrm>
            <a:off x="3166450" y="982550"/>
            <a:ext cx="316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Macro-Architecture Search</a:t>
            </a:r>
            <a:endParaRPr b="1" sz="1800"/>
          </a:p>
        </p:txBody>
      </p:sp>
      <p:sp>
        <p:nvSpPr>
          <p:cNvPr id="781" name="Google Shape;781;p59"/>
          <p:cNvSpPr txBox="1"/>
          <p:nvPr/>
        </p:nvSpPr>
        <p:spPr>
          <a:xfrm>
            <a:off x="311700" y="1384250"/>
            <a:ext cx="5119800" cy="36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</a:rPr>
              <a:t>class </a:t>
            </a:r>
            <a:r>
              <a:rPr b="1" lang="en">
                <a:solidFill>
                  <a:srgbClr val="FFFFFF"/>
                </a:solidFill>
              </a:rPr>
              <a:t>MyModel():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</a:rPr>
              <a:t>      def </a:t>
            </a:r>
            <a:r>
              <a:rPr lang="en">
                <a:solidFill>
                  <a:srgbClr val="FFFFFF"/>
                </a:solidFill>
              </a:rPr>
              <a:t>init(self, input_shape, n_classes, **metaparameters):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            inputs = Input(shape=input_shape)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            layers = stem(inputs)</a:t>
            </a:r>
            <a:endParaRPr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layers = learner(layers, metaparameters)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outputs = classifier(layers, n_classes)</a:t>
            </a:r>
            <a:endParaRPr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   model = Model(inputs, outputs)</a:t>
            </a:r>
            <a:br>
              <a:rPr lang="en">
                <a:solidFill>
                  <a:srgbClr val="FFFFFF"/>
                </a:solidFill>
              </a:rPr>
            </a:b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</a:rPr>
              <a:t>      def</a:t>
            </a:r>
            <a:r>
              <a:rPr b="1" lang="en">
                <a:solidFill>
                  <a:srgbClr val="4A86E8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stem(self, inputs):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...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</a:rPr>
              <a:t>       def </a:t>
            </a:r>
            <a:r>
              <a:rPr lang="en">
                <a:solidFill>
                  <a:srgbClr val="FFFFFF"/>
                </a:solidFill>
              </a:rPr>
              <a:t>learner(self, inputs, **metaparameters):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...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</a:rPr>
              <a:t>       def</a:t>
            </a:r>
            <a:r>
              <a:rPr lang="en">
                <a:solidFill>
                  <a:srgbClr val="FFFFFF"/>
                </a:solidFill>
              </a:rPr>
              <a:t> classifier(self, inputs, n_classes):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...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82" name="Google Shape;782;p59"/>
          <p:cNvSpPr txBox="1"/>
          <p:nvPr/>
        </p:nvSpPr>
        <p:spPr>
          <a:xfrm>
            <a:off x="5788225" y="1398500"/>
            <a:ext cx="25989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Composable Design Pattern of coding an AutoML friendly model in TF.Keras.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I.e., bring your own model to AutoML.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0"/>
          <p:cNvSpPr/>
          <p:nvPr/>
        </p:nvSpPr>
        <p:spPr>
          <a:xfrm>
            <a:off x="2368550" y="1806350"/>
            <a:ext cx="4031100" cy="26553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89" name="Google Shape;7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60"/>
          <p:cNvSpPr txBox="1"/>
          <p:nvPr/>
        </p:nvSpPr>
        <p:spPr>
          <a:xfrm>
            <a:off x="3166450" y="982550"/>
            <a:ext cx="316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Macro-Architecture Search</a:t>
            </a:r>
            <a:endParaRPr b="1" sz="1800"/>
          </a:p>
        </p:txBody>
      </p:sp>
      <p:sp>
        <p:nvSpPr>
          <p:cNvPr id="791" name="Google Shape;791;p60"/>
          <p:cNvSpPr/>
          <p:nvPr/>
        </p:nvSpPr>
        <p:spPr>
          <a:xfrm>
            <a:off x="2541875" y="1961200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Block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Type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92" name="Google Shape;792;p60"/>
          <p:cNvSpPr/>
          <p:nvPr/>
        </p:nvSpPr>
        <p:spPr>
          <a:xfrm rot="-5400000">
            <a:off x="3031550" y="30168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60"/>
          <p:cNvSpPr/>
          <p:nvPr/>
        </p:nvSpPr>
        <p:spPr>
          <a:xfrm>
            <a:off x="3643050" y="1928375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Block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Type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94" name="Google Shape;794;p60"/>
          <p:cNvSpPr/>
          <p:nvPr/>
        </p:nvSpPr>
        <p:spPr>
          <a:xfrm rot="-5400000">
            <a:off x="4132738" y="29831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60"/>
          <p:cNvSpPr/>
          <p:nvPr/>
        </p:nvSpPr>
        <p:spPr>
          <a:xfrm>
            <a:off x="4744238" y="1961200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Block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Type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96" name="Google Shape;796;p60"/>
          <p:cNvSpPr/>
          <p:nvPr/>
        </p:nvSpPr>
        <p:spPr>
          <a:xfrm rot="-5400000">
            <a:off x="5233938" y="30168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60"/>
          <p:cNvSpPr txBox="1"/>
          <p:nvPr/>
        </p:nvSpPr>
        <p:spPr>
          <a:xfrm>
            <a:off x="5807625" y="2716625"/>
            <a:ext cx="7569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...</a:t>
            </a:r>
            <a:endParaRPr b="1" sz="2400"/>
          </a:p>
        </p:txBody>
      </p:sp>
      <p:sp>
        <p:nvSpPr>
          <p:cNvPr id="798" name="Google Shape;798;p60"/>
          <p:cNvSpPr/>
          <p:nvPr/>
        </p:nvSpPr>
        <p:spPr>
          <a:xfrm rot="-5400000">
            <a:off x="6090963" y="3068662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9" name="Google Shape;799;p60"/>
          <p:cNvCxnSpPr/>
          <p:nvPr/>
        </p:nvCxnSpPr>
        <p:spPr>
          <a:xfrm>
            <a:off x="1827400" y="1685625"/>
            <a:ext cx="714600" cy="418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0" name="Google Shape;800;p60"/>
          <p:cNvSpPr txBox="1"/>
          <p:nvPr/>
        </p:nvSpPr>
        <p:spPr>
          <a:xfrm>
            <a:off x="423100" y="1321550"/>
            <a:ext cx="1404300" cy="2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Metaparameters:</a:t>
            </a:r>
            <a:br>
              <a:rPr b="1" lang="en" sz="1000"/>
            </a:br>
            <a:r>
              <a:rPr b="1" lang="en" sz="1000"/>
              <a:t>Number of blocks (depth), type of block (e.g., resnet v2), squeeze/expansion factor, layer regularization.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801" name="Google Shape;801;p60"/>
          <p:cNvSpPr/>
          <p:nvPr/>
        </p:nvSpPr>
        <p:spPr>
          <a:xfrm rot="-5400000">
            <a:off x="4066825" y="3038600"/>
            <a:ext cx="255600" cy="3101700"/>
          </a:xfrm>
          <a:prstGeom prst="leftBrace">
            <a:avLst>
              <a:gd fmla="val 8333" name="adj1"/>
              <a:gd fmla="val 49690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60"/>
          <p:cNvSpPr txBox="1"/>
          <p:nvPr/>
        </p:nvSpPr>
        <p:spPr>
          <a:xfrm>
            <a:off x="3520900" y="4717250"/>
            <a:ext cx="17196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Convolutional Group</a:t>
            </a:r>
            <a:endParaRPr b="1"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08" name="Google Shape;80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61"/>
          <p:cNvSpPr txBox="1"/>
          <p:nvPr/>
        </p:nvSpPr>
        <p:spPr>
          <a:xfrm>
            <a:off x="311700" y="1148875"/>
            <a:ext cx="5091900" cy="394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</a:rPr>
              <a:t>class </a:t>
            </a:r>
            <a:r>
              <a:rPr b="1" lang="en" sz="1200">
                <a:solidFill>
                  <a:srgbClr val="FFFFFF"/>
                </a:solidFill>
              </a:rPr>
              <a:t>MyModel():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     metaparameters = {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     ‘groups’ :[ { n_blocks: 4, filters: 32 }, {n_blocks: 8, filters:64} 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     ] }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</a:rPr>
              <a:t>    def </a:t>
            </a:r>
            <a:r>
              <a:rPr lang="en" sz="1200">
                <a:solidFill>
                  <a:srgbClr val="FFFFFF"/>
                </a:solidFill>
              </a:rPr>
              <a:t>learner(self, inputs, **metaparameters):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          ...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</a:rPr>
              <a:t>          for</a:t>
            </a:r>
            <a:r>
              <a:rPr lang="en" sz="1200">
                <a:solidFill>
                  <a:srgbClr val="FFFFFF"/>
                </a:solidFill>
              </a:rPr>
              <a:t> group_params </a:t>
            </a:r>
            <a:r>
              <a:rPr b="1" lang="en" sz="1200">
                <a:solidFill>
                  <a:srgbClr val="FFFFFF"/>
                </a:solidFill>
                <a:highlight>
                  <a:srgbClr val="6FA8DC"/>
                </a:highlight>
              </a:rPr>
              <a:t>in</a:t>
            </a:r>
            <a:r>
              <a:rPr lang="en" sz="1200">
                <a:solidFill>
                  <a:srgbClr val="FFFFFF"/>
                </a:solidFill>
              </a:rPr>
              <a:t> metaparameters[‘groups’]: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	    inputs = group(inputs, group_parameters)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    @staticmethod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</a:rPr>
              <a:t>    def </a:t>
            </a:r>
            <a:r>
              <a:rPr lang="en" sz="1200">
                <a:solidFill>
                  <a:srgbClr val="FFFFFF"/>
                </a:solidFill>
              </a:rPr>
              <a:t>group(inputs, **metaparameters):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</a:rPr>
              <a:t>         for</a:t>
            </a:r>
            <a:r>
              <a:rPr lang="en" sz="1200">
                <a:solidFill>
                  <a:srgbClr val="FFFFFF"/>
                </a:solidFill>
              </a:rPr>
              <a:t> block_params </a:t>
            </a:r>
            <a:r>
              <a:rPr b="1" lang="en" sz="1200">
                <a:solidFill>
                  <a:srgbClr val="6FA8DC"/>
                </a:solidFill>
              </a:rPr>
              <a:t>in</a:t>
            </a:r>
            <a:r>
              <a:rPr lang="en" sz="1200">
                <a:solidFill>
                  <a:srgbClr val="FFFFFF"/>
                </a:solidFill>
              </a:rPr>
              <a:t> metaparameters[‘n_blocks’]: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	    inputs = block(inputs, block_parameters)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</a:rPr>
              <a:t>    </a:t>
            </a:r>
            <a:r>
              <a:rPr lang="en" sz="1200">
                <a:solidFill>
                  <a:srgbClr val="FFFFFF"/>
                </a:solidFill>
              </a:rPr>
              <a:t>@staticmethod</a:t>
            </a:r>
            <a:br>
              <a:rPr b="1" lang="en" sz="1200">
                <a:solidFill>
                  <a:srgbClr val="6D9EEB"/>
                </a:solidFill>
              </a:rPr>
            </a:br>
            <a:r>
              <a:rPr b="1" lang="en" sz="1200">
                <a:solidFill>
                  <a:srgbClr val="6D9EEB"/>
                </a:solidFill>
              </a:rPr>
              <a:t>     def </a:t>
            </a:r>
            <a:r>
              <a:rPr lang="en" sz="1200">
                <a:solidFill>
                  <a:srgbClr val="FFFFFF"/>
                </a:solidFill>
              </a:rPr>
              <a:t>block(inputs, **metaparameters):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          ...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0" name="Google Shape;810;p61"/>
          <p:cNvSpPr txBox="1"/>
          <p:nvPr/>
        </p:nvSpPr>
        <p:spPr>
          <a:xfrm>
            <a:off x="6063925" y="1260900"/>
            <a:ext cx="25989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Composable Design Pattern of coding an AutoML friendly model in TF.Keras.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@staticmethod provides means to tear off buildable micro components that are configured by metaparameters (factory design pattern).</a:t>
            </a:r>
            <a:endParaRPr/>
          </a:p>
        </p:txBody>
      </p:sp>
      <p:sp>
        <p:nvSpPr>
          <p:cNvPr id="811" name="Google Shape;811;p6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Data Validation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17" name="Google Shape;8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6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819" name="Google Shape;81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300" y="1548200"/>
            <a:ext cx="903100" cy="9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62"/>
          <p:cNvSpPr txBox="1"/>
          <p:nvPr/>
        </p:nvSpPr>
        <p:spPr>
          <a:xfrm>
            <a:off x="2302775" y="1740750"/>
            <a:ext cx="175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Schema</a:t>
            </a:r>
            <a:endParaRPr b="1">
              <a:solidFill>
                <a:srgbClr val="B45F06"/>
              </a:solidFill>
            </a:endParaRPr>
          </a:p>
        </p:txBody>
      </p:sp>
      <p:pic>
        <p:nvPicPr>
          <p:cNvPr id="821" name="Google Shape;82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175" y="2729725"/>
            <a:ext cx="903100" cy="9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725" y="3799525"/>
            <a:ext cx="1115750" cy="111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62"/>
          <p:cNvSpPr txBox="1"/>
          <p:nvPr/>
        </p:nvSpPr>
        <p:spPr>
          <a:xfrm>
            <a:off x="2310650" y="2913600"/>
            <a:ext cx="333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Training and Serving Distributions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824" name="Google Shape;824;p62"/>
          <p:cNvSpPr txBox="1"/>
          <p:nvPr/>
        </p:nvSpPr>
        <p:spPr>
          <a:xfrm>
            <a:off x="2368525" y="4128375"/>
            <a:ext cx="403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Data Valuation Reinforcement Learning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825" name="Google Shape;825;p62"/>
          <p:cNvSpPr txBox="1"/>
          <p:nvPr/>
        </p:nvSpPr>
        <p:spPr>
          <a:xfrm>
            <a:off x="2118850" y="1017725"/>
            <a:ext cx="529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Automatic Data Validation / Learned Valuation</a:t>
            </a:r>
            <a:endParaRPr b="1"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Schema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31" name="Google Shape;83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6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833" name="Google Shape;833;p63"/>
          <p:cNvSpPr/>
          <p:nvPr/>
        </p:nvSpPr>
        <p:spPr>
          <a:xfrm>
            <a:off x="1827400" y="1469025"/>
            <a:ext cx="779700" cy="1158300"/>
          </a:xfrm>
          <a:prstGeom prst="can">
            <a:avLst>
              <a:gd fmla="val 25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Test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(Holdout)</a:t>
            </a:r>
            <a:br>
              <a:rPr lang="en" sz="1000"/>
            </a:br>
            <a:r>
              <a:rPr lang="en" sz="1000"/>
              <a:t>Data</a:t>
            </a:r>
            <a:endParaRPr sz="1000"/>
          </a:p>
        </p:txBody>
      </p:sp>
      <p:sp>
        <p:nvSpPr>
          <p:cNvPr id="834" name="Google Shape;834;p63"/>
          <p:cNvSpPr/>
          <p:nvPr/>
        </p:nvSpPr>
        <p:spPr>
          <a:xfrm>
            <a:off x="2709600" y="1682925"/>
            <a:ext cx="236400" cy="7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63"/>
          <p:cNvSpPr/>
          <p:nvPr/>
        </p:nvSpPr>
        <p:spPr>
          <a:xfrm>
            <a:off x="3092975" y="1516575"/>
            <a:ext cx="1095000" cy="1063200"/>
          </a:xfrm>
          <a:prstGeom prst="octagon">
            <a:avLst>
              <a:gd fmla="val 29289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r>
              <a:rPr b="1" lang="en" sz="1000"/>
              <a:t>Profiler</a:t>
            </a:r>
            <a:endParaRPr b="1" sz="1000"/>
          </a:p>
        </p:txBody>
      </p:sp>
      <p:sp>
        <p:nvSpPr>
          <p:cNvPr id="836" name="Google Shape;836;p63"/>
          <p:cNvSpPr/>
          <p:nvPr/>
        </p:nvSpPr>
        <p:spPr>
          <a:xfrm>
            <a:off x="4334950" y="1682925"/>
            <a:ext cx="236400" cy="7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63"/>
          <p:cNvSpPr/>
          <p:nvPr/>
        </p:nvSpPr>
        <p:spPr>
          <a:xfrm>
            <a:off x="4718325" y="1551938"/>
            <a:ext cx="1016118" cy="1000350"/>
          </a:xfrm>
          <a:prstGeom prst="flowChartDocumen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</a:t>
            </a:r>
            <a:r>
              <a:rPr b="1" lang="en" sz="1000"/>
              <a:t>Schema</a:t>
            </a:r>
            <a:endParaRPr b="1" sz="1000"/>
          </a:p>
        </p:txBody>
      </p:sp>
      <p:pic>
        <p:nvPicPr>
          <p:cNvPr id="838" name="Google Shape;83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663" y="2973500"/>
            <a:ext cx="959450" cy="9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63"/>
          <p:cNvSpPr txBox="1"/>
          <p:nvPr/>
        </p:nvSpPr>
        <p:spPr>
          <a:xfrm>
            <a:off x="976675" y="2889575"/>
            <a:ext cx="1851000" cy="14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test data (or randomly selected sampling distribution) is processed automatically to determine characteristics and feature distributions.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840" name="Google Shape;840;p63"/>
          <p:cNvCxnSpPr>
            <a:endCxn id="835" idx="3"/>
          </p:cNvCxnSpPr>
          <p:nvPr/>
        </p:nvCxnSpPr>
        <p:spPr>
          <a:xfrm flipH="1" rot="10800000">
            <a:off x="2678076" y="2579775"/>
            <a:ext cx="726300" cy="5709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1" name="Google Shape;841;p63"/>
          <p:cNvSpPr/>
          <p:nvPr/>
        </p:nvSpPr>
        <p:spPr>
          <a:xfrm>
            <a:off x="4952038" y="2657150"/>
            <a:ext cx="548700" cy="211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63"/>
          <p:cNvSpPr txBox="1"/>
          <p:nvPr/>
        </p:nvSpPr>
        <p:spPr>
          <a:xfrm>
            <a:off x="6299200" y="1551950"/>
            <a:ext cx="178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Automatically generated schema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843" name="Google Shape;843;p63"/>
          <p:cNvCxnSpPr/>
          <p:nvPr/>
        </p:nvCxnSpPr>
        <p:spPr>
          <a:xfrm flipH="1">
            <a:off x="5844550" y="1835275"/>
            <a:ext cx="464700" cy="330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4" name="Google Shape;844;p63"/>
          <p:cNvSpPr txBox="1"/>
          <p:nvPr/>
        </p:nvSpPr>
        <p:spPr>
          <a:xfrm>
            <a:off x="6412225" y="3087975"/>
            <a:ext cx="17853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Data Engineers fine-tune and add preprocessing and feature engineering rules.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845" name="Google Shape;845;p63"/>
          <p:cNvCxnSpPr/>
          <p:nvPr/>
        </p:nvCxnSpPr>
        <p:spPr>
          <a:xfrm rot="10800000">
            <a:off x="5828725" y="3261050"/>
            <a:ext cx="583500" cy="286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Schema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51" name="Google Shape;85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6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853" name="Google Shape;853;p64"/>
          <p:cNvSpPr/>
          <p:nvPr/>
        </p:nvSpPr>
        <p:spPr>
          <a:xfrm>
            <a:off x="808775" y="2514575"/>
            <a:ext cx="779700" cy="1158300"/>
          </a:xfrm>
          <a:prstGeom prst="can">
            <a:avLst>
              <a:gd fmla="val 25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Training</a:t>
            </a:r>
            <a:br>
              <a:rPr lang="en" sz="1000"/>
            </a:br>
            <a:r>
              <a:rPr lang="en" sz="1000"/>
              <a:t>Data</a:t>
            </a:r>
            <a:endParaRPr sz="1000"/>
          </a:p>
        </p:txBody>
      </p:sp>
      <p:sp>
        <p:nvSpPr>
          <p:cNvPr id="854" name="Google Shape;854;p64"/>
          <p:cNvSpPr/>
          <p:nvPr/>
        </p:nvSpPr>
        <p:spPr>
          <a:xfrm>
            <a:off x="1858925" y="2728475"/>
            <a:ext cx="236400" cy="7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64"/>
          <p:cNvSpPr/>
          <p:nvPr/>
        </p:nvSpPr>
        <p:spPr>
          <a:xfrm>
            <a:off x="2289575" y="2562125"/>
            <a:ext cx="1095000" cy="1063200"/>
          </a:xfrm>
          <a:prstGeom prst="octagon">
            <a:avLst>
              <a:gd fmla="val 29289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Validator</a:t>
            </a:r>
            <a:endParaRPr b="1" sz="1000"/>
          </a:p>
        </p:txBody>
      </p:sp>
      <p:sp>
        <p:nvSpPr>
          <p:cNvPr id="856" name="Google Shape;856;p64"/>
          <p:cNvSpPr/>
          <p:nvPr/>
        </p:nvSpPr>
        <p:spPr>
          <a:xfrm>
            <a:off x="3311163" y="1081750"/>
            <a:ext cx="1016118" cy="1000350"/>
          </a:xfrm>
          <a:prstGeom prst="flowChartDocumen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</a:t>
            </a:r>
            <a:r>
              <a:rPr b="1" lang="en" sz="1000"/>
              <a:t>Schema</a:t>
            </a:r>
            <a:endParaRPr b="1" sz="1000"/>
          </a:p>
        </p:txBody>
      </p:sp>
      <p:pic>
        <p:nvPicPr>
          <p:cNvPr id="857" name="Google Shape;8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950" y="3899050"/>
            <a:ext cx="959450" cy="9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64"/>
          <p:cNvSpPr/>
          <p:nvPr/>
        </p:nvSpPr>
        <p:spPr>
          <a:xfrm rot="-8774405">
            <a:off x="3208641" y="2170588"/>
            <a:ext cx="477764" cy="433832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64"/>
          <p:cNvSpPr txBox="1"/>
          <p:nvPr/>
        </p:nvSpPr>
        <p:spPr>
          <a:xfrm>
            <a:off x="1525875" y="1537913"/>
            <a:ext cx="178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Flags or deletes out of distribution examples.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860" name="Google Shape;860;p64"/>
          <p:cNvCxnSpPr/>
          <p:nvPr/>
        </p:nvCxnSpPr>
        <p:spPr>
          <a:xfrm flipH="1" rot="-5400000">
            <a:off x="2532375" y="2122775"/>
            <a:ext cx="480600" cy="173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1" name="Google Shape;861;p64"/>
          <p:cNvSpPr txBox="1"/>
          <p:nvPr/>
        </p:nvSpPr>
        <p:spPr>
          <a:xfrm>
            <a:off x="3927475" y="4128000"/>
            <a:ext cx="17853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Data Engineers review flagged or deleted examples.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862" name="Google Shape;862;p64"/>
          <p:cNvCxnSpPr/>
          <p:nvPr/>
        </p:nvCxnSpPr>
        <p:spPr>
          <a:xfrm rot="10800000">
            <a:off x="3384575" y="4235663"/>
            <a:ext cx="583500" cy="286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3" name="Google Shape;863;p64"/>
          <p:cNvSpPr/>
          <p:nvPr/>
        </p:nvSpPr>
        <p:spPr>
          <a:xfrm>
            <a:off x="2498313" y="3737675"/>
            <a:ext cx="548700" cy="211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64"/>
          <p:cNvSpPr/>
          <p:nvPr/>
        </p:nvSpPr>
        <p:spPr>
          <a:xfrm rot="9068043">
            <a:off x="3916182" y="2170520"/>
            <a:ext cx="477875" cy="433964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64"/>
          <p:cNvSpPr/>
          <p:nvPr/>
        </p:nvSpPr>
        <p:spPr>
          <a:xfrm>
            <a:off x="4085675" y="2562125"/>
            <a:ext cx="1095000" cy="1063200"/>
          </a:xfrm>
          <a:prstGeom prst="octagon">
            <a:avLst>
              <a:gd fmla="val 29289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Preprocessor</a:t>
            </a:r>
            <a:endParaRPr b="1" sz="1000"/>
          </a:p>
        </p:txBody>
      </p:sp>
      <p:sp>
        <p:nvSpPr>
          <p:cNvPr id="866" name="Google Shape;866;p64"/>
          <p:cNvSpPr/>
          <p:nvPr/>
        </p:nvSpPr>
        <p:spPr>
          <a:xfrm>
            <a:off x="5668875" y="2636763"/>
            <a:ext cx="779706" cy="842778"/>
          </a:xfrm>
          <a:prstGeom prst="flowChartMultidocumen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Mini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Batches</a:t>
            </a:r>
            <a:endParaRPr sz="1000"/>
          </a:p>
        </p:txBody>
      </p:sp>
      <p:sp>
        <p:nvSpPr>
          <p:cNvPr id="867" name="Google Shape;867;p64"/>
          <p:cNvSpPr/>
          <p:nvPr/>
        </p:nvSpPr>
        <p:spPr>
          <a:xfrm>
            <a:off x="3616925" y="2692900"/>
            <a:ext cx="236400" cy="7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64"/>
          <p:cNvSpPr/>
          <p:nvPr/>
        </p:nvSpPr>
        <p:spPr>
          <a:xfrm>
            <a:off x="5306575" y="2692900"/>
            <a:ext cx="236400" cy="7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64"/>
          <p:cNvSpPr txBox="1"/>
          <p:nvPr/>
        </p:nvSpPr>
        <p:spPr>
          <a:xfrm>
            <a:off x="5450875" y="1017725"/>
            <a:ext cx="17853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Examples are preprocessed and feature engineered automatically.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Other tasks may include rebalancing, resampling (boosting).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870" name="Google Shape;870;p64"/>
          <p:cNvCxnSpPr>
            <a:endCxn id="865" idx="7"/>
          </p:cNvCxnSpPr>
          <p:nvPr/>
        </p:nvCxnSpPr>
        <p:spPr>
          <a:xfrm flipH="1">
            <a:off x="4869274" y="2063825"/>
            <a:ext cx="636600" cy="4983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1" name="Google Shape;871;p64"/>
          <p:cNvSpPr/>
          <p:nvPr/>
        </p:nvSpPr>
        <p:spPr>
          <a:xfrm>
            <a:off x="6616850" y="2636775"/>
            <a:ext cx="236400" cy="7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2" name="Google Shape;87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6388" y="2605725"/>
            <a:ext cx="853250" cy="8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64"/>
          <p:cNvSpPr txBox="1"/>
          <p:nvPr/>
        </p:nvSpPr>
        <p:spPr>
          <a:xfrm>
            <a:off x="7021513" y="23932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Timeline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0" name="Google Shape;290;p38"/>
          <p:cNvSpPr/>
          <p:nvPr/>
        </p:nvSpPr>
        <p:spPr>
          <a:xfrm>
            <a:off x="2728713" y="17966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8"/>
          <p:cNvSpPr/>
          <p:nvPr/>
        </p:nvSpPr>
        <p:spPr>
          <a:xfrm>
            <a:off x="1466275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Planning /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Discovery</a:t>
            </a:r>
            <a:endParaRPr b="1" sz="800"/>
          </a:p>
        </p:txBody>
      </p:sp>
      <p:pic>
        <p:nvPicPr>
          <p:cNvPr id="292" name="Google Shape;2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8"/>
          <p:cNvSpPr/>
          <p:nvPr/>
        </p:nvSpPr>
        <p:spPr>
          <a:xfrm>
            <a:off x="4409213" y="17966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8"/>
          <p:cNvSpPr/>
          <p:nvPr/>
        </p:nvSpPr>
        <p:spPr>
          <a:xfrm>
            <a:off x="3146775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Exploration /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Prototyping</a:t>
            </a:r>
            <a:endParaRPr b="1" sz="800"/>
          </a:p>
        </p:txBody>
      </p:sp>
      <p:sp>
        <p:nvSpPr>
          <p:cNvPr id="295" name="Google Shape;295;p38"/>
          <p:cNvSpPr/>
          <p:nvPr/>
        </p:nvSpPr>
        <p:spPr>
          <a:xfrm>
            <a:off x="5995188" y="17966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8"/>
          <p:cNvSpPr/>
          <p:nvPr/>
        </p:nvSpPr>
        <p:spPr>
          <a:xfrm>
            <a:off x="4732750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Development /</a:t>
            </a:r>
            <a:br>
              <a:rPr b="1" lang="en" sz="800"/>
            </a:br>
            <a:r>
              <a:rPr b="1" lang="en" sz="800"/>
              <a:t>Transition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Production</a:t>
            </a:r>
            <a:endParaRPr b="1" sz="800"/>
          </a:p>
        </p:txBody>
      </p:sp>
      <p:sp>
        <p:nvSpPr>
          <p:cNvPr id="297" name="Google Shape;297;p38"/>
          <p:cNvSpPr/>
          <p:nvPr/>
        </p:nvSpPr>
        <p:spPr>
          <a:xfrm>
            <a:off x="6369375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Full</a:t>
            </a:r>
            <a:br>
              <a:rPr b="1" lang="en" sz="800"/>
            </a:br>
            <a:r>
              <a:rPr b="1" lang="en" sz="800"/>
              <a:t>Production</a:t>
            </a:r>
            <a:endParaRPr b="1" sz="800"/>
          </a:p>
        </p:txBody>
      </p:sp>
      <p:sp>
        <p:nvSpPr>
          <p:cNvPr id="298" name="Google Shape;298;p38"/>
          <p:cNvSpPr txBox="1"/>
          <p:nvPr/>
        </p:nvSpPr>
        <p:spPr>
          <a:xfrm>
            <a:off x="1789525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2017</a:t>
            </a:r>
            <a:endParaRPr b="1" sz="1200"/>
          </a:p>
        </p:txBody>
      </p:sp>
      <p:sp>
        <p:nvSpPr>
          <p:cNvPr id="299" name="Google Shape;299;p38"/>
          <p:cNvSpPr txBox="1"/>
          <p:nvPr/>
        </p:nvSpPr>
        <p:spPr>
          <a:xfrm>
            <a:off x="3525150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2018</a:t>
            </a:r>
            <a:endParaRPr b="1" sz="1200"/>
          </a:p>
        </p:txBody>
      </p:sp>
      <p:sp>
        <p:nvSpPr>
          <p:cNvPr id="300" name="Google Shape;300;p38"/>
          <p:cNvSpPr txBox="1"/>
          <p:nvPr/>
        </p:nvSpPr>
        <p:spPr>
          <a:xfrm>
            <a:off x="5122938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2019</a:t>
            </a:r>
            <a:endParaRPr b="1" sz="1200"/>
          </a:p>
        </p:txBody>
      </p:sp>
      <p:sp>
        <p:nvSpPr>
          <p:cNvPr id="301" name="Google Shape;301;p38"/>
          <p:cNvSpPr txBox="1"/>
          <p:nvPr/>
        </p:nvSpPr>
        <p:spPr>
          <a:xfrm>
            <a:off x="6747750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2020</a:t>
            </a:r>
            <a:endParaRPr b="1" sz="1200"/>
          </a:p>
        </p:txBody>
      </p:sp>
      <p:sp>
        <p:nvSpPr>
          <p:cNvPr id="302" name="Google Shape;302;p38"/>
          <p:cNvSpPr txBox="1"/>
          <p:nvPr/>
        </p:nvSpPr>
        <p:spPr>
          <a:xfrm>
            <a:off x="189050" y="1896500"/>
            <a:ext cx="133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D85C6"/>
                </a:solidFill>
              </a:rPr>
              <a:t>10K Data Scientists</a:t>
            </a:r>
            <a:endParaRPr sz="900">
              <a:solidFill>
                <a:srgbClr val="3D85C6"/>
              </a:solidFill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7559475" y="1844100"/>
            <a:ext cx="1584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D85C6"/>
                </a:solidFill>
              </a:rPr>
              <a:t>250</a:t>
            </a:r>
            <a:r>
              <a:rPr lang="en" sz="900">
                <a:solidFill>
                  <a:srgbClr val="3D85C6"/>
                </a:solidFill>
              </a:rPr>
              <a:t>K Data Scientists</a:t>
            </a:r>
            <a:endParaRPr sz="900"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D85C6"/>
                </a:solidFill>
              </a:rPr>
              <a:t>2M ML </a:t>
            </a:r>
            <a:r>
              <a:rPr lang="en" sz="900">
                <a:solidFill>
                  <a:srgbClr val="3D85C6"/>
                </a:solidFill>
              </a:rPr>
              <a:t>practitioners</a:t>
            </a:r>
            <a:endParaRPr sz="900">
              <a:solidFill>
                <a:srgbClr val="3D85C6"/>
              </a:solidFill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1466275" y="2571750"/>
            <a:ext cx="11901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Decision Makers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Eng Staff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ML Consultants</a:t>
            </a:r>
            <a:endParaRPr sz="900">
              <a:solidFill>
                <a:srgbClr val="B45F06"/>
              </a:solidFill>
            </a:endParaRPr>
          </a:p>
        </p:txBody>
      </p:sp>
      <p:sp>
        <p:nvSpPr>
          <p:cNvPr id="305" name="Google Shape;305;p38"/>
          <p:cNvSpPr txBox="1"/>
          <p:nvPr/>
        </p:nvSpPr>
        <p:spPr>
          <a:xfrm>
            <a:off x="3146775" y="2571750"/>
            <a:ext cx="14253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Sr. Eng Mgr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Sr. Data Scientist Lead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Data Engineer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DB Team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 Consultants</a:t>
            </a:r>
            <a:br>
              <a:rPr lang="en" sz="900">
                <a:solidFill>
                  <a:srgbClr val="3D85C6"/>
                </a:solidFill>
              </a:rPr>
            </a:br>
            <a:endParaRPr sz="900">
              <a:solidFill>
                <a:srgbClr val="3D85C6"/>
              </a:solidFill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4732750" y="2571750"/>
            <a:ext cx="14253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CTO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Sr. Data Scientist Lead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Jr. Data Scientists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Data Engineers(s)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 Ops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 API Services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ISVs</a:t>
            </a:r>
            <a:br>
              <a:rPr lang="en" sz="900">
                <a:solidFill>
                  <a:srgbClr val="3D85C6"/>
                </a:solidFill>
              </a:rPr>
            </a:br>
            <a:endParaRPr sz="900">
              <a:solidFill>
                <a:srgbClr val="3D85C6"/>
              </a:solidFill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6318725" y="2525850"/>
            <a:ext cx="15264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CTO / COO / Executive(s)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Sr. Data Scientist Lead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Jr. Data Scientists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Data Engineers(s)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 Ops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ML/AI managed services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ML/AI Turnkey solutions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ISVs</a:t>
            </a:r>
            <a:br>
              <a:rPr lang="en" sz="900">
                <a:solidFill>
                  <a:srgbClr val="3D85C6"/>
                </a:solidFill>
              </a:rPr>
            </a:br>
            <a:endParaRPr sz="900">
              <a:solidFill>
                <a:srgbClr val="3D85C6"/>
              </a:solidFill>
            </a:endParaRPr>
          </a:p>
        </p:txBody>
      </p:sp>
      <p:sp>
        <p:nvSpPr>
          <p:cNvPr id="308" name="Google Shape;308;p38"/>
          <p:cNvSpPr txBox="1"/>
          <p:nvPr/>
        </p:nvSpPr>
        <p:spPr>
          <a:xfrm>
            <a:off x="239050" y="3182250"/>
            <a:ext cx="1331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64D79"/>
                </a:solidFill>
              </a:rPr>
              <a:t>AI/ML on everyone’s radar</a:t>
            </a:r>
            <a:endParaRPr b="1" sz="900">
              <a:solidFill>
                <a:srgbClr val="A64D79"/>
              </a:solidFill>
            </a:endParaRPr>
          </a:p>
        </p:txBody>
      </p:sp>
      <p:cxnSp>
        <p:nvCxnSpPr>
          <p:cNvPr id="309" name="Google Shape;309;p38"/>
          <p:cNvCxnSpPr/>
          <p:nvPr/>
        </p:nvCxnSpPr>
        <p:spPr>
          <a:xfrm rot="-5400000">
            <a:off x="827575" y="2614050"/>
            <a:ext cx="724800" cy="552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38"/>
          <p:cNvSpPr txBox="1"/>
          <p:nvPr/>
        </p:nvSpPr>
        <p:spPr>
          <a:xfrm>
            <a:off x="3715425" y="3893900"/>
            <a:ext cx="1331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64D79"/>
                </a:solidFill>
              </a:rPr>
              <a:t>Peak of Gartner’s Hypecurve</a:t>
            </a:r>
            <a:endParaRPr b="1" sz="900">
              <a:solidFill>
                <a:srgbClr val="A64D79"/>
              </a:solidFill>
            </a:endParaRPr>
          </a:p>
        </p:txBody>
      </p:sp>
      <p:cxnSp>
        <p:nvCxnSpPr>
          <p:cNvPr id="311" name="Google Shape;311;p38"/>
          <p:cNvCxnSpPr/>
          <p:nvPr/>
        </p:nvCxnSpPr>
        <p:spPr>
          <a:xfrm rot="-5400000">
            <a:off x="3748300" y="2960400"/>
            <a:ext cx="1449000" cy="585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38"/>
          <p:cNvSpPr txBox="1"/>
          <p:nvPr/>
        </p:nvSpPr>
        <p:spPr>
          <a:xfrm>
            <a:off x="5470375" y="3893900"/>
            <a:ext cx="1331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64D79"/>
                </a:solidFill>
              </a:rPr>
              <a:t>Everyone is full in</a:t>
            </a:r>
            <a:endParaRPr b="1" sz="900">
              <a:solidFill>
                <a:srgbClr val="A64D79"/>
              </a:solidFill>
            </a:endParaRPr>
          </a:p>
        </p:txBody>
      </p:sp>
      <p:cxnSp>
        <p:nvCxnSpPr>
          <p:cNvPr id="313" name="Google Shape;313;p38"/>
          <p:cNvCxnSpPr/>
          <p:nvPr/>
        </p:nvCxnSpPr>
        <p:spPr>
          <a:xfrm rot="-5400000">
            <a:off x="5399575" y="3052400"/>
            <a:ext cx="1472700" cy="441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5"/>
          <p:cNvSpPr txBox="1"/>
          <p:nvPr/>
        </p:nvSpPr>
        <p:spPr>
          <a:xfrm>
            <a:off x="1937700" y="3013300"/>
            <a:ext cx="2079600" cy="905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Training and Serving Distributions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80" name="Google Shape;88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6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882" name="Google Shape;882;p65"/>
          <p:cNvSpPr txBox="1"/>
          <p:nvPr/>
        </p:nvSpPr>
        <p:spPr>
          <a:xfrm>
            <a:off x="2004063" y="161267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Evaluation</a:t>
            </a:r>
            <a:endParaRPr sz="900"/>
          </a:p>
        </p:txBody>
      </p:sp>
      <p:pic>
        <p:nvPicPr>
          <p:cNvPr id="883" name="Google Shape;88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050" y="1867261"/>
            <a:ext cx="853250" cy="748339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65"/>
          <p:cNvSpPr/>
          <p:nvPr/>
        </p:nvSpPr>
        <p:spPr>
          <a:xfrm>
            <a:off x="2994375" y="3119350"/>
            <a:ext cx="929826" cy="748332"/>
          </a:xfrm>
          <a:prstGeom prst="flowChartDocumen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</a:t>
            </a:r>
            <a:r>
              <a:rPr b="1" lang="en" sz="1000"/>
              <a:t>Schema</a:t>
            </a:r>
            <a:endParaRPr b="1" sz="1000"/>
          </a:p>
        </p:txBody>
      </p:sp>
      <p:sp>
        <p:nvSpPr>
          <p:cNvPr id="885" name="Google Shape;885;p65"/>
          <p:cNvSpPr/>
          <p:nvPr/>
        </p:nvSpPr>
        <p:spPr>
          <a:xfrm>
            <a:off x="2004075" y="3119350"/>
            <a:ext cx="929826" cy="748332"/>
          </a:xfrm>
          <a:prstGeom prst="flowChartDocumen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</a:t>
            </a:r>
            <a:r>
              <a:rPr b="1" lang="en" sz="1000"/>
              <a:t>Prediction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Distribution</a:t>
            </a:r>
            <a:endParaRPr b="1" sz="1000"/>
          </a:p>
        </p:txBody>
      </p:sp>
      <p:sp>
        <p:nvSpPr>
          <p:cNvPr id="886" name="Google Shape;886;p65"/>
          <p:cNvSpPr txBox="1"/>
          <p:nvPr/>
        </p:nvSpPr>
        <p:spPr>
          <a:xfrm>
            <a:off x="2550313" y="27251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Metadata</a:t>
            </a:r>
            <a:endParaRPr sz="900"/>
          </a:p>
        </p:txBody>
      </p:sp>
      <p:pic>
        <p:nvPicPr>
          <p:cNvPr id="887" name="Google Shape;88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537" y="1919187"/>
            <a:ext cx="642900" cy="641649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65"/>
          <p:cNvSpPr/>
          <p:nvPr/>
        </p:nvSpPr>
        <p:spPr>
          <a:xfrm>
            <a:off x="2396688" y="2615588"/>
            <a:ext cx="102300" cy="357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65"/>
          <p:cNvSpPr txBox="1"/>
          <p:nvPr/>
        </p:nvSpPr>
        <p:spPr>
          <a:xfrm>
            <a:off x="5403213" y="1560750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Deployed Model</a:t>
            </a:r>
            <a:endParaRPr sz="900"/>
          </a:p>
        </p:txBody>
      </p:sp>
      <p:sp>
        <p:nvSpPr>
          <p:cNvPr id="890" name="Google Shape;890;p65"/>
          <p:cNvSpPr txBox="1"/>
          <p:nvPr/>
        </p:nvSpPr>
        <p:spPr>
          <a:xfrm>
            <a:off x="3380125" y="1017725"/>
            <a:ext cx="256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Distribution Skew</a:t>
            </a:r>
            <a:endParaRPr b="1" sz="1800"/>
          </a:p>
        </p:txBody>
      </p:sp>
      <p:sp>
        <p:nvSpPr>
          <p:cNvPr id="891" name="Google Shape;891;p65"/>
          <p:cNvSpPr/>
          <p:nvPr/>
        </p:nvSpPr>
        <p:spPr>
          <a:xfrm>
            <a:off x="5431763" y="3059100"/>
            <a:ext cx="929826" cy="748332"/>
          </a:xfrm>
          <a:prstGeom prst="flowChartDocumen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</a:t>
            </a:r>
            <a:r>
              <a:rPr b="1" lang="en" sz="1000"/>
              <a:t>Prediction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Distribution</a:t>
            </a:r>
            <a:endParaRPr b="1" sz="1000"/>
          </a:p>
        </p:txBody>
      </p:sp>
      <p:sp>
        <p:nvSpPr>
          <p:cNvPr id="892" name="Google Shape;892;p65"/>
          <p:cNvSpPr/>
          <p:nvPr/>
        </p:nvSpPr>
        <p:spPr>
          <a:xfrm>
            <a:off x="5845513" y="2658838"/>
            <a:ext cx="102300" cy="357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5"/>
          <p:cNvSpPr txBox="1"/>
          <p:nvPr/>
        </p:nvSpPr>
        <p:spPr>
          <a:xfrm>
            <a:off x="73650" y="1867250"/>
            <a:ext cx="1785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distribution of predictions from test (holdout) data becomes part of the model’s metadata (e.g., model card)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894" name="Google Shape;894;p65"/>
          <p:cNvCxnSpPr>
            <a:endCxn id="885" idx="1"/>
          </p:cNvCxnSpPr>
          <p:nvPr/>
        </p:nvCxnSpPr>
        <p:spPr>
          <a:xfrm flipH="1" rot="-5400000">
            <a:off x="1330875" y="2820316"/>
            <a:ext cx="728700" cy="6177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5" name="Google Shape;895;p65"/>
          <p:cNvSpPr txBox="1"/>
          <p:nvPr/>
        </p:nvSpPr>
        <p:spPr>
          <a:xfrm>
            <a:off x="6952750" y="1612675"/>
            <a:ext cx="17853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deployed model maintains a running distribution of predictions from real-world usage.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896" name="Google Shape;896;p65"/>
          <p:cNvCxnSpPr>
            <a:endCxn id="891" idx="3"/>
          </p:cNvCxnSpPr>
          <p:nvPr/>
        </p:nvCxnSpPr>
        <p:spPr>
          <a:xfrm rot="5400000">
            <a:off x="6316288" y="2447766"/>
            <a:ext cx="1030800" cy="9402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7" name="Google Shape;897;p65"/>
          <p:cNvSpPr/>
          <p:nvPr/>
        </p:nvSpPr>
        <p:spPr>
          <a:xfrm>
            <a:off x="4128575" y="3354513"/>
            <a:ext cx="1191900" cy="157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65"/>
          <p:cNvSpPr txBox="1"/>
          <p:nvPr/>
        </p:nvSpPr>
        <p:spPr>
          <a:xfrm>
            <a:off x="3977750" y="4135500"/>
            <a:ext cx="23796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model’s test and usage prediction distributions are compared for substantial difference in balance (skew)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899" name="Google Shape;899;p65"/>
          <p:cNvCxnSpPr/>
          <p:nvPr/>
        </p:nvCxnSpPr>
        <p:spPr>
          <a:xfrm flipH="1" rot="5400000">
            <a:off x="4370375" y="3691791"/>
            <a:ext cx="570900" cy="316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DV Reinforcement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05" name="Google Shape;90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907" name="Google Shape;907;p66"/>
          <p:cNvSpPr txBox="1"/>
          <p:nvPr/>
        </p:nvSpPr>
        <p:spPr>
          <a:xfrm>
            <a:off x="3380125" y="1017725"/>
            <a:ext cx="256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Data Valuation</a:t>
            </a:r>
            <a:endParaRPr b="1" sz="1800"/>
          </a:p>
        </p:txBody>
      </p:sp>
      <p:sp>
        <p:nvSpPr>
          <p:cNvPr id="908" name="Google Shape;908;p66"/>
          <p:cNvSpPr txBox="1"/>
          <p:nvPr/>
        </p:nvSpPr>
        <p:spPr>
          <a:xfrm>
            <a:off x="661650" y="1693500"/>
            <a:ext cx="69630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85C6"/>
                </a:solidFill>
              </a:rPr>
              <a:t>Use reinforcement learning on dataset to detect:</a:t>
            </a:r>
            <a:endParaRPr sz="1800"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22860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 sz="1800">
                <a:solidFill>
                  <a:srgbClr val="CC0000"/>
                </a:solidFill>
              </a:rPr>
              <a:t>Noisy data</a:t>
            </a:r>
            <a:endParaRPr sz="1800">
              <a:solidFill>
                <a:srgbClr val="CC0000"/>
              </a:solidFill>
            </a:endParaRPr>
          </a:p>
          <a:p>
            <a:pPr indent="-342900" lvl="0" marL="22860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 sz="1800">
                <a:solidFill>
                  <a:srgbClr val="CC0000"/>
                </a:solidFill>
              </a:rPr>
              <a:t>Corrupt data</a:t>
            </a:r>
            <a:endParaRPr sz="1800">
              <a:solidFill>
                <a:srgbClr val="CC0000"/>
              </a:solidFill>
            </a:endParaRPr>
          </a:p>
          <a:p>
            <a:pPr indent="-342900" lvl="0" marL="22860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F1C232"/>
                </a:solidFill>
              </a:rPr>
              <a:t>Low vs. </a:t>
            </a:r>
            <a:r>
              <a:rPr lang="en" sz="1800">
                <a:solidFill>
                  <a:srgbClr val="38761D"/>
                </a:solidFill>
              </a:rPr>
              <a:t>High value data</a:t>
            </a:r>
            <a:endParaRPr sz="18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3D85C6"/>
                </a:solidFill>
              </a:rPr>
              <a:t>Train model on only high value data.</a:t>
            </a:r>
            <a:endParaRPr b="1" sz="1800" u="sng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DV Reinforcement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14" name="Google Shape;91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6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916" name="Google Shape;916;p67"/>
          <p:cNvSpPr txBox="1"/>
          <p:nvPr/>
        </p:nvSpPr>
        <p:spPr>
          <a:xfrm>
            <a:off x="3380125" y="1017725"/>
            <a:ext cx="256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Data Valuation</a:t>
            </a:r>
            <a:endParaRPr b="1" sz="1800"/>
          </a:p>
        </p:txBody>
      </p:sp>
      <p:pic>
        <p:nvPicPr>
          <p:cNvPr id="917" name="Google Shape;91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6513" y="2293363"/>
            <a:ext cx="853250" cy="8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563" y="2293350"/>
            <a:ext cx="853250" cy="8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67"/>
          <p:cNvSpPr txBox="1"/>
          <p:nvPr/>
        </p:nvSpPr>
        <p:spPr>
          <a:xfrm>
            <a:off x="5983375" y="1953450"/>
            <a:ext cx="1466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Predictor Model</a:t>
            </a:r>
            <a:endParaRPr b="1" sz="1200"/>
          </a:p>
        </p:txBody>
      </p:sp>
      <p:sp>
        <p:nvSpPr>
          <p:cNvPr id="920" name="Google Shape;920;p67"/>
          <p:cNvSpPr txBox="1"/>
          <p:nvPr/>
        </p:nvSpPr>
        <p:spPr>
          <a:xfrm>
            <a:off x="1409925" y="1953450"/>
            <a:ext cx="1819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Data Value Estimator</a:t>
            </a:r>
            <a:endParaRPr b="1" sz="1200"/>
          </a:p>
        </p:txBody>
      </p:sp>
      <p:sp>
        <p:nvSpPr>
          <p:cNvPr id="921" name="Google Shape;921;p67"/>
          <p:cNvSpPr/>
          <p:nvPr/>
        </p:nvSpPr>
        <p:spPr>
          <a:xfrm>
            <a:off x="2722838" y="2392363"/>
            <a:ext cx="157500" cy="65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7"/>
          <p:cNvSpPr/>
          <p:nvPr/>
        </p:nvSpPr>
        <p:spPr>
          <a:xfrm>
            <a:off x="2984950" y="2392388"/>
            <a:ext cx="779706" cy="655182"/>
          </a:xfrm>
          <a:prstGeom prst="flowChartDocumen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 Weighted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   Values</a:t>
            </a:r>
            <a:br>
              <a:rPr b="1" lang="en" sz="800"/>
            </a:br>
            <a:r>
              <a:rPr b="1" lang="en" sz="800"/>
              <a:t>     Loss</a:t>
            </a:r>
            <a:endParaRPr b="1" sz="800"/>
          </a:p>
        </p:txBody>
      </p:sp>
      <p:sp>
        <p:nvSpPr>
          <p:cNvPr id="923" name="Google Shape;923;p67"/>
          <p:cNvSpPr/>
          <p:nvPr/>
        </p:nvSpPr>
        <p:spPr>
          <a:xfrm>
            <a:off x="7372375" y="2352988"/>
            <a:ext cx="779706" cy="655182"/>
          </a:xfrm>
          <a:prstGeom prst="flowChartDocumen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Predictions</a:t>
            </a:r>
            <a:br>
              <a:rPr b="1" lang="en" sz="800"/>
            </a:br>
            <a:r>
              <a:rPr b="1" lang="en" sz="800"/>
              <a:t>Loss</a:t>
            </a:r>
            <a:endParaRPr b="1" sz="800"/>
          </a:p>
        </p:txBody>
      </p:sp>
      <p:sp>
        <p:nvSpPr>
          <p:cNvPr id="924" name="Google Shape;924;p67"/>
          <p:cNvSpPr/>
          <p:nvPr/>
        </p:nvSpPr>
        <p:spPr>
          <a:xfrm>
            <a:off x="7137325" y="2352975"/>
            <a:ext cx="157500" cy="65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7"/>
          <p:cNvSpPr txBox="1"/>
          <p:nvPr/>
        </p:nvSpPr>
        <p:spPr>
          <a:xfrm>
            <a:off x="3764650" y="1586205"/>
            <a:ext cx="20307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 two models in parallel using the training data.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926" name="Google Shape;926;p67"/>
          <p:cNvCxnSpPr>
            <a:endCxn id="920" idx="3"/>
          </p:cNvCxnSpPr>
          <p:nvPr/>
        </p:nvCxnSpPr>
        <p:spPr>
          <a:xfrm flipH="1">
            <a:off x="3229425" y="1855500"/>
            <a:ext cx="619800" cy="267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7" name="Google Shape;927;p67"/>
          <p:cNvSpPr/>
          <p:nvPr/>
        </p:nvSpPr>
        <p:spPr>
          <a:xfrm>
            <a:off x="4384125" y="2409950"/>
            <a:ext cx="853200" cy="50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Selector</a:t>
            </a:r>
            <a:endParaRPr b="1" sz="800"/>
          </a:p>
        </p:txBody>
      </p:sp>
      <p:cxnSp>
        <p:nvCxnSpPr>
          <p:cNvPr id="928" name="Google Shape;928;p67"/>
          <p:cNvCxnSpPr>
            <a:endCxn id="919" idx="1"/>
          </p:cNvCxnSpPr>
          <p:nvPr/>
        </p:nvCxnSpPr>
        <p:spPr>
          <a:xfrm>
            <a:off x="5664175" y="1834800"/>
            <a:ext cx="319200" cy="288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9" name="Google Shape;929;p67"/>
          <p:cNvSpPr/>
          <p:nvPr/>
        </p:nvSpPr>
        <p:spPr>
          <a:xfrm>
            <a:off x="554325" y="2175875"/>
            <a:ext cx="779700" cy="1158300"/>
          </a:xfrm>
          <a:prstGeom prst="can">
            <a:avLst>
              <a:gd fmla="val 25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Training</a:t>
            </a:r>
            <a:br>
              <a:rPr lang="en" sz="1000"/>
            </a:br>
            <a:r>
              <a:rPr lang="en" sz="1000"/>
              <a:t>Data</a:t>
            </a:r>
            <a:endParaRPr sz="1000"/>
          </a:p>
        </p:txBody>
      </p:sp>
      <p:sp>
        <p:nvSpPr>
          <p:cNvPr id="930" name="Google Shape;930;p67"/>
          <p:cNvSpPr/>
          <p:nvPr/>
        </p:nvSpPr>
        <p:spPr>
          <a:xfrm>
            <a:off x="1541363" y="2352988"/>
            <a:ext cx="157500" cy="65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67"/>
          <p:cNvSpPr txBox="1"/>
          <p:nvPr/>
        </p:nvSpPr>
        <p:spPr>
          <a:xfrm>
            <a:off x="96050" y="4046474"/>
            <a:ext cx="210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Random initialization of weight values (label) per example.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932" name="Google Shape;932;p67"/>
          <p:cNvCxnSpPr/>
          <p:nvPr/>
        </p:nvCxnSpPr>
        <p:spPr>
          <a:xfrm flipH="1" rot="5400000">
            <a:off x="432750" y="3581025"/>
            <a:ext cx="702300" cy="228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3" name="Google Shape;933;p67"/>
          <p:cNvSpPr/>
          <p:nvPr/>
        </p:nvSpPr>
        <p:spPr>
          <a:xfrm rot="10800000">
            <a:off x="2362950" y="3949875"/>
            <a:ext cx="5474400" cy="611100"/>
          </a:xfrm>
          <a:prstGeom prst="bentArrow">
            <a:avLst>
              <a:gd fmla="val 25000" name="adj1"/>
              <a:gd fmla="val 45786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67"/>
          <p:cNvSpPr txBox="1"/>
          <p:nvPr/>
        </p:nvSpPr>
        <p:spPr>
          <a:xfrm>
            <a:off x="4128325" y="3912576"/>
            <a:ext cx="18195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Reinforcement Learning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935" name="Google Shape;935;p67"/>
          <p:cNvSpPr txBox="1"/>
          <p:nvPr/>
        </p:nvSpPr>
        <p:spPr>
          <a:xfrm>
            <a:off x="3639450" y="4304100"/>
            <a:ext cx="241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Calculate reward to update weighted value (label) of examples.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936" name="Google Shape;936;p67"/>
          <p:cNvSpPr/>
          <p:nvPr/>
        </p:nvSpPr>
        <p:spPr>
          <a:xfrm>
            <a:off x="4012988" y="2352988"/>
            <a:ext cx="157500" cy="65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67"/>
          <p:cNvSpPr/>
          <p:nvPr/>
        </p:nvSpPr>
        <p:spPr>
          <a:xfrm>
            <a:off x="5450913" y="2334338"/>
            <a:ext cx="157500" cy="65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67"/>
          <p:cNvSpPr txBox="1"/>
          <p:nvPr/>
        </p:nvSpPr>
        <p:spPr>
          <a:xfrm>
            <a:off x="4514325" y="3316130"/>
            <a:ext cx="20307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Select subset of examples based on weighted value.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939" name="Google Shape;939;p67"/>
          <p:cNvCxnSpPr/>
          <p:nvPr/>
        </p:nvCxnSpPr>
        <p:spPr>
          <a:xfrm flipH="1" rot="5400000">
            <a:off x="4640250" y="2965125"/>
            <a:ext cx="458700" cy="381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68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68"/>
          <p:cNvSpPr/>
          <p:nvPr/>
        </p:nvSpPr>
        <p:spPr>
          <a:xfrm>
            <a:off x="4572000" y="457175"/>
            <a:ext cx="4576200" cy="469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68"/>
          <p:cNvSpPr txBox="1"/>
          <p:nvPr/>
        </p:nvSpPr>
        <p:spPr>
          <a:xfrm>
            <a:off x="2560700" y="1301375"/>
            <a:ext cx="65805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04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7" name="Google Shape;947;p68"/>
          <p:cNvSpPr txBox="1"/>
          <p:nvPr>
            <p:ph type="title"/>
          </p:nvPr>
        </p:nvSpPr>
        <p:spPr>
          <a:xfrm>
            <a:off x="761950" y="2219400"/>
            <a:ext cx="38100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Engineering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Data Transformation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53" name="Google Shape;95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69"/>
          <p:cNvSpPr/>
          <p:nvPr/>
        </p:nvSpPr>
        <p:spPr>
          <a:xfrm>
            <a:off x="887700" y="1283325"/>
            <a:ext cx="779706" cy="842778"/>
          </a:xfrm>
          <a:prstGeom prst="flowChartMultidocumen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</a:t>
            </a:r>
            <a:endParaRPr sz="1000"/>
          </a:p>
        </p:txBody>
      </p:sp>
      <p:sp>
        <p:nvSpPr>
          <p:cNvPr id="955" name="Google Shape;955;p69"/>
          <p:cNvSpPr/>
          <p:nvPr/>
        </p:nvSpPr>
        <p:spPr>
          <a:xfrm>
            <a:off x="824700" y="2678863"/>
            <a:ext cx="779706" cy="842778"/>
          </a:xfrm>
          <a:prstGeom prst="flowChartMultidocumen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MSD</a:t>
            </a:r>
            <a:endParaRPr sz="1000"/>
          </a:p>
        </p:txBody>
      </p:sp>
      <p:sp>
        <p:nvSpPr>
          <p:cNvPr id="956" name="Google Shape;956;p69"/>
          <p:cNvSpPr/>
          <p:nvPr/>
        </p:nvSpPr>
        <p:spPr>
          <a:xfrm>
            <a:off x="824700" y="3973413"/>
            <a:ext cx="779706" cy="842778"/>
          </a:xfrm>
          <a:prstGeom prst="flowChartMultidocumen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M2MD</a:t>
            </a:r>
            <a:endParaRPr sz="1000"/>
          </a:p>
        </p:txBody>
      </p:sp>
      <p:sp>
        <p:nvSpPr>
          <p:cNvPr id="957" name="Google Shape;957;p69"/>
          <p:cNvSpPr/>
          <p:nvPr/>
        </p:nvSpPr>
        <p:spPr>
          <a:xfrm>
            <a:off x="968825" y="2280800"/>
            <a:ext cx="497400" cy="13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69"/>
          <p:cNvSpPr/>
          <p:nvPr/>
        </p:nvSpPr>
        <p:spPr>
          <a:xfrm>
            <a:off x="932175" y="3680488"/>
            <a:ext cx="497400" cy="13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69"/>
          <p:cNvSpPr txBox="1"/>
          <p:nvPr/>
        </p:nvSpPr>
        <p:spPr>
          <a:xfrm>
            <a:off x="2263375" y="1409925"/>
            <a:ext cx="273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Raw (‘source’) data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960" name="Google Shape;960;p69"/>
          <p:cNvSpPr txBox="1"/>
          <p:nvPr/>
        </p:nvSpPr>
        <p:spPr>
          <a:xfrm>
            <a:off x="2263375" y="2814725"/>
            <a:ext cx="357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Preprocessed Data (model specific)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961" name="Google Shape;961;p69"/>
          <p:cNvSpPr txBox="1"/>
          <p:nvPr/>
        </p:nvSpPr>
        <p:spPr>
          <a:xfrm>
            <a:off x="2263375" y="4140775"/>
            <a:ext cx="357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Embeddings (model to model)</a:t>
            </a:r>
            <a:endParaRPr b="1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70"/>
          <p:cNvSpPr/>
          <p:nvPr/>
        </p:nvSpPr>
        <p:spPr>
          <a:xfrm>
            <a:off x="243475" y="2921439"/>
            <a:ext cx="2687100" cy="1096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Moving Preprocessing into Graph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68" name="Google Shape;96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70"/>
          <p:cNvSpPr/>
          <p:nvPr/>
        </p:nvSpPr>
        <p:spPr>
          <a:xfrm>
            <a:off x="1755831" y="3142779"/>
            <a:ext cx="1134300" cy="680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Stem</a:t>
            </a:r>
            <a:br>
              <a:rPr b="1" lang="en" sz="1000"/>
            </a:br>
            <a:r>
              <a:rPr b="1" lang="en" sz="1000"/>
              <a:t>Convolution Group</a:t>
            </a:r>
            <a:endParaRPr b="1" sz="1000"/>
          </a:p>
        </p:txBody>
      </p:sp>
      <p:sp>
        <p:nvSpPr>
          <p:cNvPr id="970" name="Google Shape;970;p70"/>
          <p:cNvSpPr/>
          <p:nvPr/>
        </p:nvSpPr>
        <p:spPr>
          <a:xfrm>
            <a:off x="3332551" y="2434125"/>
            <a:ext cx="3244500" cy="22311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Model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971" name="Google Shape;971;p70"/>
          <p:cNvSpPr/>
          <p:nvPr/>
        </p:nvSpPr>
        <p:spPr>
          <a:xfrm rot="-5400000">
            <a:off x="2594691" y="3392385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70"/>
          <p:cNvSpPr/>
          <p:nvPr/>
        </p:nvSpPr>
        <p:spPr>
          <a:xfrm>
            <a:off x="283808" y="3142779"/>
            <a:ext cx="1134300" cy="680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Pre-Stem</a:t>
            </a:r>
            <a:br>
              <a:rPr b="1" lang="en" sz="1000"/>
            </a:br>
            <a:r>
              <a:rPr b="1" lang="en" sz="1000"/>
              <a:t>Group</a:t>
            </a:r>
            <a:endParaRPr b="1" sz="1000"/>
          </a:p>
        </p:txBody>
      </p:sp>
      <p:sp>
        <p:nvSpPr>
          <p:cNvPr id="973" name="Google Shape;973;p70"/>
          <p:cNvSpPr/>
          <p:nvPr/>
        </p:nvSpPr>
        <p:spPr>
          <a:xfrm rot="-5400000">
            <a:off x="1131885" y="3392385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70"/>
          <p:cNvSpPr txBox="1"/>
          <p:nvPr/>
        </p:nvSpPr>
        <p:spPr>
          <a:xfrm>
            <a:off x="1230135" y="2642971"/>
            <a:ext cx="713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34343"/>
                </a:solidFill>
              </a:rPr>
              <a:t>Stem</a:t>
            </a:r>
            <a:endParaRPr b="1" i="1" sz="1200">
              <a:solidFill>
                <a:srgbClr val="434343"/>
              </a:solidFill>
            </a:endParaRPr>
          </a:p>
        </p:txBody>
      </p:sp>
      <p:sp>
        <p:nvSpPr>
          <p:cNvPr id="975" name="Google Shape;975;p70"/>
          <p:cNvSpPr/>
          <p:nvPr/>
        </p:nvSpPr>
        <p:spPr>
          <a:xfrm>
            <a:off x="283800" y="1648250"/>
            <a:ext cx="1361100" cy="786000"/>
          </a:xfrm>
          <a:prstGeom prst="wedgeRoundRectCallout">
            <a:avLst>
              <a:gd fmla="val -22923" name="adj1"/>
              <a:gd fmla="val 140913" name="adj2"/>
              <a:gd fmla="val 0" name="adj3"/>
            </a:avLst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Can use tf.keras Functional API to extend existing model to add data preprocessing pipeline to existing model</a:t>
            </a:r>
            <a:endParaRPr sz="800"/>
          </a:p>
        </p:txBody>
      </p:sp>
      <p:sp>
        <p:nvSpPr>
          <p:cNvPr id="976" name="Google Shape;976;p70"/>
          <p:cNvSpPr txBox="1"/>
          <p:nvPr/>
        </p:nvSpPr>
        <p:spPr>
          <a:xfrm>
            <a:off x="3232650" y="1046725"/>
            <a:ext cx="2328300" cy="1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Implement preprocessing as graph operations (e.g., AutoGraph) in plug-n-play pre-stem modules: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Crop / Padding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Resizing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Normalization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977" name="Google Shape;977;p70"/>
          <p:cNvSpPr txBox="1"/>
          <p:nvPr/>
        </p:nvSpPr>
        <p:spPr>
          <a:xfrm>
            <a:off x="7096925" y="1973600"/>
            <a:ext cx="453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70"/>
          <p:cNvSpPr txBox="1"/>
          <p:nvPr/>
        </p:nvSpPr>
        <p:spPr>
          <a:xfrm>
            <a:off x="7019475" y="3076550"/>
            <a:ext cx="1520100" cy="786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</a:rPr>
              <a:t>Converting “Raw Data” into “Machine Learning Ready Data” inside the model.</a:t>
            </a:r>
            <a:endParaRPr b="1" sz="1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9" name="Google Shape;979;p70"/>
          <p:cNvCxnSpPr/>
          <p:nvPr/>
        </p:nvCxnSpPr>
        <p:spPr>
          <a:xfrm flipH="1">
            <a:off x="1884160" y="1567471"/>
            <a:ext cx="1348500" cy="1261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Translational Invariance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85" name="Google Shape;9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71"/>
          <p:cNvSpPr/>
          <p:nvPr/>
        </p:nvSpPr>
        <p:spPr>
          <a:xfrm>
            <a:off x="3016125" y="3323925"/>
            <a:ext cx="1560300" cy="4614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Random Crop</a:t>
            </a:r>
            <a:endParaRPr b="1" sz="1000"/>
          </a:p>
        </p:txBody>
      </p:sp>
      <p:sp>
        <p:nvSpPr>
          <p:cNvPr id="987" name="Google Shape;987;p71"/>
          <p:cNvSpPr txBox="1"/>
          <p:nvPr/>
        </p:nvSpPr>
        <p:spPr>
          <a:xfrm>
            <a:off x="3356500" y="962575"/>
            <a:ext cx="256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Image</a:t>
            </a:r>
            <a:r>
              <a:rPr b="1" lang="en" sz="1800"/>
              <a:t> Augmentation</a:t>
            </a:r>
            <a:endParaRPr b="1" sz="1800"/>
          </a:p>
        </p:txBody>
      </p:sp>
      <p:sp>
        <p:nvSpPr>
          <p:cNvPr id="988" name="Google Shape;988;p71"/>
          <p:cNvSpPr/>
          <p:nvPr/>
        </p:nvSpPr>
        <p:spPr>
          <a:xfrm>
            <a:off x="4720250" y="3323925"/>
            <a:ext cx="1560300" cy="4614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Upsampling</a:t>
            </a:r>
            <a:endParaRPr b="1" sz="1000"/>
          </a:p>
        </p:txBody>
      </p:sp>
      <p:sp>
        <p:nvSpPr>
          <p:cNvPr id="989" name="Google Shape;989;p71"/>
          <p:cNvSpPr/>
          <p:nvPr/>
        </p:nvSpPr>
        <p:spPr>
          <a:xfrm>
            <a:off x="3016125" y="3934925"/>
            <a:ext cx="1560300" cy="4614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Random Flip</a:t>
            </a:r>
            <a:endParaRPr b="1" sz="1000"/>
          </a:p>
        </p:txBody>
      </p:sp>
      <p:sp>
        <p:nvSpPr>
          <p:cNvPr id="990" name="Google Shape;990;p71"/>
          <p:cNvSpPr/>
          <p:nvPr/>
        </p:nvSpPr>
        <p:spPr>
          <a:xfrm>
            <a:off x="3016125" y="4545925"/>
            <a:ext cx="1560300" cy="4614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Random Rotate</a:t>
            </a:r>
            <a:endParaRPr b="1" sz="1000"/>
          </a:p>
        </p:txBody>
      </p:sp>
      <p:sp>
        <p:nvSpPr>
          <p:cNvPr id="991" name="Google Shape;991;p71"/>
          <p:cNvSpPr/>
          <p:nvPr/>
        </p:nvSpPr>
        <p:spPr>
          <a:xfrm>
            <a:off x="1291800" y="1422275"/>
            <a:ext cx="1110618" cy="1070712"/>
          </a:xfrm>
          <a:prstGeom prst="flowChartMultidocumen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Input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Feature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Maps</a:t>
            </a:r>
            <a:endParaRPr b="1" sz="1000"/>
          </a:p>
        </p:txBody>
      </p:sp>
      <p:sp>
        <p:nvSpPr>
          <p:cNvPr id="992" name="Google Shape;992;p71"/>
          <p:cNvSpPr/>
          <p:nvPr/>
        </p:nvSpPr>
        <p:spPr>
          <a:xfrm>
            <a:off x="3016125" y="1544050"/>
            <a:ext cx="1560300" cy="461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Convolutions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993" name="Google Shape;993;p71"/>
          <p:cNvSpPr/>
          <p:nvPr/>
        </p:nvSpPr>
        <p:spPr>
          <a:xfrm>
            <a:off x="2638700" y="1619150"/>
            <a:ext cx="153300" cy="32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71"/>
          <p:cNvSpPr/>
          <p:nvPr/>
        </p:nvSpPr>
        <p:spPr>
          <a:xfrm flipH="1" rot="10800000">
            <a:off x="1677750" y="2789500"/>
            <a:ext cx="842700" cy="1452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71"/>
          <p:cNvSpPr txBox="1"/>
          <p:nvPr/>
        </p:nvSpPr>
        <p:spPr>
          <a:xfrm>
            <a:off x="115725" y="2789500"/>
            <a:ext cx="1234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Identity Link with translational invariance steps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996" name="Google Shape;996;p71"/>
          <p:cNvCxnSpPr/>
          <p:nvPr/>
        </p:nvCxnSpPr>
        <p:spPr>
          <a:xfrm>
            <a:off x="1213025" y="3387000"/>
            <a:ext cx="393600" cy="354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7" name="Google Shape;997;p71"/>
          <p:cNvSpPr/>
          <p:nvPr/>
        </p:nvSpPr>
        <p:spPr>
          <a:xfrm>
            <a:off x="4800550" y="1613350"/>
            <a:ext cx="1894800" cy="32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71"/>
          <p:cNvSpPr/>
          <p:nvPr/>
        </p:nvSpPr>
        <p:spPr>
          <a:xfrm flipH="1" rot="5400000">
            <a:off x="5715975" y="2872475"/>
            <a:ext cx="2670000" cy="1068600"/>
          </a:xfrm>
          <a:prstGeom prst="bentArrow">
            <a:avLst>
              <a:gd fmla="val 13012" name="adj1"/>
              <a:gd fmla="val 16009" name="adj2"/>
              <a:gd fmla="val 25471" name="adj3"/>
              <a:gd fmla="val 4500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71"/>
          <p:cNvSpPr/>
          <p:nvPr/>
        </p:nvSpPr>
        <p:spPr>
          <a:xfrm>
            <a:off x="2898625" y="3205825"/>
            <a:ext cx="3505200" cy="184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71"/>
          <p:cNvSpPr/>
          <p:nvPr/>
        </p:nvSpPr>
        <p:spPr>
          <a:xfrm>
            <a:off x="6837000" y="1504450"/>
            <a:ext cx="1110600" cy="4614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Concat</a:t>
            </a:r>
            <a:endParaRPr b="1" sz="1000"/>
          </a:p>
        </p:txBody>
      </p:sp>
      <p:sp>
        <p:nvSpPr>
          <p:cNvPr id="1001" name="Google Shape;1001;p71"/>
          <p:cNvSpPr txBox="1"/>
          <p:nvPr/>
        </p:nvSpPr>
        <p:spPr>
          <a:xfrm>
            <a:off x="7583950" y="2756850"/>
            <a:ext cx="1466400" cy="88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</a:rPr>
              <a:t>I</a:t>
            </a:r>
            <a:r>
              <a:rPr b="1" lang="en" sz="1000">
                <a:solidFill>
                  <a:srgbClr val="38761D"/>
                </a:solidFill>
              </a:rPr>
              <a:t>mage Augmentation for translational invariance moving into the graph.</a:t>
            </a:r>
            <a:endParaRPr b="1" sz="1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Learning Essential Features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07" name="Google Shape;100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72"/>
          <p:cNvSpPr txBox="1"/>
          <p:nvPr/>
        </p:nvSpPr>
        <p:spPr>
          <a:xfrm>
            <a:off x="1543350" y="1157875"/>
            <a:ext cx="60573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D85C6"/>
                </a:solidFill>
              </a:rPr>
              <a:t>We stopped learning data -- we now learn “essential features”</a:t>
            </a:r>
            <a:endParaRPr b="1" i="1">
              <a:solidFill>
                <a:srgbClr val="3D85C6"/>
              </a:solidFill>
            </a:endParaRPr>
          </a:p>
        </p:txBody>
      </p:sp>
      <p:pic>
        <p:nvPicPr>
          <p:cNvPr id="1009" name="Google Shape;100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19" y="1772425"/>
            <a:ext cx="1018141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72"/>
          <p:cNvSpPr txBox="1"/>
          <p:nvPr/>
        </p:nvSpPr>
        <p:spPr>
          <a:xfrm>
            <a:off x="2187375" y="1861975"/>
            <a:ext cx="525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Synthetic</a:t>
            </a:r>
            <a:r>
              <a:rPr b="1" lang="en">
                <a:solidFill>
                  <a:srgbClr val="B45F06"/>
                </a:solidFill>
              </a:rPr>
              <a:t> Data (prebuilt datasets or generators, i.e., Unity)</a:t>
            </a:r>
            <a:endParaRPr b="1">
              <a:solidFill>
                <a:srgbClr val="B45F06"/>
              </a:solidFill>
            </a:endParaRPr>
          </a:p>
        </p:txBody>
      </p:sp>
      <p:pic>
        <p:nvPicPr>
          <p:cNvPr id="1011" name="Google Shape;101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78289">
            <a:off x="858937" y="3536822"/>
            <a:ext cx="714174" cy="87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72"/>
          <p:cNvSpPr txBox="1"/>
          <p:nvPr/>
        </p:nvSpPr>
        <p:spPr>
          <a:xfrm>
            <a:off x="2187375" y="3660600"/>
            <a:ext cx="630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Optical Flow (overlaying objects in the background, i.,e., Flying Chairs)</a:t>
            </a:r>
            <a:endParaRPr b="1">
              <a:solidFill>
                <a:srgbClr val="B45F06"/>
              </a:solidFill>
            </a:endParaRPr>
          </a:p>
        </p:txBody>
      </p:sp>
      <p:pic>
        <p:nvPicPr>
          <p:cNvPr id="1013" name="Google Shape;1013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6674" y="2476125"/>
            <a:ext cx="496675" cy="864772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72"/>
          <p:cNvSpPr txBox="1"/>
          <p:nvPr/>
        </p:nvSpPr>
        <p:spPr>
          <a:xfrm>
            <a:off x="2187375" y="2670875"/>
            <a:ext cx="520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Occlusion (overlaying objects on “item being classified”)</a:t>
            </a:r>
            <a:endParaRPr b="1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Learning Essential Features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20" name="Google Shape;102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73"/>
          <p:cNvSpPr txBox="1"/>
          <p:nvPr/>
        </p:nvSpPr>
        <p:spPr>
          <a:xfrm>
            <a:off x="6725938" y="1821325"/>
            <a:ext cx="13662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Learn embedding for essential features.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pic>
        <p:nvPicPr>
          <p:cNvPr id="1022" name="Google Shape;102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9113" y="2502288"/>
            <a:ext cx="1304603" cy="7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1408" y="1847700"/>
            <a:ext cx="1120010" cy="6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73"/>
          <p:cNvSpPr/>
          <p:nvPr/>
        </p:nvSpPr>
        <p:spPr>
          <a:xfrm>
            <a:off x="3696788" y="21347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73"/>
          <p:cNvSpPr txBox="1"/>
          <p:nvPr/>
        </p:nvSpPr>
        <p:spPr>
          <a:xfrm>
            <a:off x="2796225" y="1017725"/>
            <a:ext cx="386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Pre-train with Synthetic Data</a:t>
            </a:r>
            <a:endParaRPr b="1" sz="1800"/>
          </a:p>
        </p:txBody>
      </p:sp>
      <p:sp>
        <p:nvSpPr>
          <p:cNvPr id="1026" name="Google Shape;1026;p73"/>
          <p:cNvSpPr txBox="1"/>
          <p:nvPr/>
        </p:nvSpPr>
        <p:spPr>
          <a:xfrm>
            <a:off x="3279313" y="2079475"/>
            <a:ext cx="453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73"/>
          <p:cNvSpPr/>
          <p:nvPr/>
        </p:nvSpPr>
        <p:spPr>
          <a:xfrm>
            <a:off x="5610813" y="1847700"/>
            <a:ext cx="102300" cy="1171200"/>
          </a:xfrm>
          <a:prstGeom prst="rightArrow">
            <a:avLst>
              <a:gd fmla="val 50000" name="adj1"/>
              <a:gd fmla="val 585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73"/>
          <p:cNvSpPr/>
          <p:nvPr/>
        </p:nvSpPr>
        <p:spPr>
          <a:xfrm flipH="1">
            <a:off x="5858588" y="1613100"/>
            <a:ext cx="209100" cy="16404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Embedding</a:t>
            </a:r>
            <a:endParaRPr b="1" sz="1000"/>
          </a:p>
        </p:txBody>
      </p:sp>
      <p:sp>
        <p:nvSpPr>
          <p:cNvPr id="1029" name="Google Shape;1029;p73"/>
          <p:cNvSpPr txBox="1"/>
          <p:nvPr/>
        </p:nvSpPr>
        <p:spPr>
          <a:xfrm>
            <a:off x="2356563" y="1586413"/>
            <a:ext cx="1304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Synthetic Data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030" name="Google Shape;1030;p73"/>
          <p:cNvCxnSpPr>
            <a:endCxn id="1028" idx="1"/>
          </p:cNvCxnSpPr>
          <p:nvPr/>
        </p:nvCxnSpPr>
        <p:spPr>
          <a:xfrm flipH="1">
            <a:off x="6067688" y="2139000"/>
            <a:ext cx="701100" cy="294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1" name="Google Shape;1031;p73"/>
          <p:cNvSpPr/>
          <p:nvPr/>
        </p:nvSpPr>
        <p:spPr>
          <a:xfrm>
            <a:off x="2555913" y="3862225"/>
            <a:ext cx="906000" cy="976800"/>
          </a:xfrm>
          <a:prstGeom prst="can">
            <a:avLst>
              <a:gd fmla="val 25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73"/>
          <p:cNvSpPr txBox="1"/>
          <p:nvPr/>
        </p:nvSpPr>
        <p:spPr>
          <a:xfrm>
            <a:off x="2411413" y="3519538"/>
            <a:ext cx="1304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Real-World Data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033" name="Google Shape;1033;p73"/>
          <p:cNvSpPr txBox="1"/>
          <p:nvPr/>
        </p:nvSpPr>
        <p:spPr>
          <a:xfrm>
            <a:off x="1051863" y="2290054"/>
            <a:ext cx="119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Pre-training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034" name="Google Shape;1034;p73"/>
          <p:cNvSpPr txBox="1"/>
          <p:nvPr/>
        </p:nvSpPr>
        <p:spPr>
          <a:xfrm>
            <a:off x="1124813" y="4153829"/>
            <a:ext cx="119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Full-Training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035" name="Google Shape;1035;p73"/>
          <p:cNvSpPr/>
          <p:nvPr/>
        </p:nvSpPr>
        <p:spPr>
          <a:xfrm flipH="1" rot="5401159">
            <a:off x="3879911" y="3436625"/>
            <a:ext cx="889500" cy="1216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73"/>
          <p:cNvSpPr txBox="1"/>
          <p:nvPr/>
        </p:nvSpPr>
        <p:spPr>
          <a:xfrm>
            <a:off x="5351863" y="4153825"/>
            <a:ext cx="1156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Fine-Tuning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037" name="Google Shape;1037;p73"/>
          <p:cNvCxnSpPr/>
          <p:nvPr/>
        </p:nvCxnSpPr>
        <p:spPr>
          <a:xfrm rot="10800000">
            <a:off x="4933363" y="4033050"/>
            <a:ext cx="418500" cy="306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38" name="Google Shape;1038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8350" y="1873288"/>
            <a:ext cx="1120025" cy="11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73"/>
          <p:cNvSpPr txBox="1"/>
          <p:nvPr/>
        </p:nvSpPr>
        <p:spPr>
          <a:xfrm>
            <a:off x="4222475" y="1684500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Learning Essential Features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45" name="Google Shape;10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4"/>
          <p:cNvSpPr txBox="1"/>
          <p:nvPr/>
        </p:nvSpPr>
        <p:spPr>
          <a:xfrm>
            <a:off x="6731225" y="1923600"/>
            <a:ext cx="13662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Learn embedding for essential features.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047" name="Google Shape;1047;p74"/>
          <p:cNvSpPr/>
          <p:nvPr/>
        </p:nvSpPr>
        <p:spPr>
          <a:xfrm>
            <a:off x="3702075" y="223697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74"/>
          <p:cNvSpPr txBox="1"/>
          <p:nvPr/>
        </p:nvSpPr>
        <p:spPr>
          <a:xfrm>
            <a:off x="3056050" y="1057100"/>
            <a:ext cx="386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Train with Occlusion</a:t>
            </a:r>
            <a:endParaRPr b="1" sz="1800"/>
          </a:p>
        </p:txBody>
      </p:sp>
      <p:sp>
        <p:nvSpPr>
          <p:cNvPr id="1049" name="Google Shape;1049;p74"/>
          <p:cNvSpPr txBox="1"/>
          <p:nvPr/>
        </p:nvSpPr>
        <p:spPr>
          <a:xfrm>
            <a:off x="3284600" y="2181750"/>
            <a:ext cx="453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74"/>
          <p:cNvSpPr/>
          <p:nvPr/>
        </p:nvSpPr>
        <p:spPr>
          <a:xfrm>
            <a:off x="5616100" y="1949975"/>
            <a:ext cx="102300" cy="1171200"/>
          </a:xfrm>
          <a:prstGeom prst="rightArrow">
            <a:avLst>
              <a:gd fmla="val 50000" name="adj1"/>
              <a:gd fmla="val 585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74"/>
          <p:cNvSpPr/>
          <p:nvPr/>
        </p:nvSpPr>
        <p:spPr>
          <a:xfrm flipH="1">
            <a:off x="5863875" y="1715375"/>
            <a:ext cx="209100" cy="16404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Embedding</a:t>
            </a:r>
            <a:endParaRPr b="1" sz="1000"/>
          </a:p>
        </p:txBody>
      </p:sp>
      <p:sp>
        <p:nvSpPr>
          <p:cNvPr id="1052" name="Google Shape;1052;p74"/>
          <p:cNvSpPr txBox="1"/>
          <p:nvPr/>
        </p:nvSpPr>
        <p:spPr>
          <a:xfrm>
            <a:off x="2324425" y="1751738"/>
            <a:ext cx="1304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Occlusion Objects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053" name="Google Shape;1053;p74"/>
          <p:cNvCxnSpPr>
            <a:endCxn id="1051" idx="1"/>
          </p:cNvCxnSpPr>
          <p:nvPr/>
        </p:nvCxnSpPr>
        <p:spPr>
          <a:xfrm flipH="1">
            <a:off x="6072975" y="2241275"/>
            <a:ext cx="701100" cy="294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4" name="Google Shape;1054;p74"/>
          <p:cNvSpPr/>
          <p:nvPr/>
        </p:nvSpPr>
        <p:spPr>
          <a:xfrm>
            <a:off x="2561200" y="3964500"/>
            <a:ext cx="906000" cy="976800"/>
          </a:xfrm>
          <a:prstGeom prst="can">
            <a:avLst>
              <a:gd fmla="val 25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74"/>
          <p:cNvSpPr txBox="1"/>
          <p:nvPr/>
        </p:nvSpPr>
        <p:spPr>
          <a:xfrm>
            <a:off x="2416700" y="3621813"/>
            <a:ext cx="1304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Real-World Data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056" name="Google Shape;1056;p74"/>
          <p:cNvSpPr txBox="1"/>
          <p:nvPr/>
        </p:nvSpPr>
        <p:spPr>
          <a:xfrm>
            <a:off x="1130100" y="4256104"/>
            <a:ext cx="119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Full-Training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pic>
        <p:nvPicPr>
          <p:cNvPr id="1057" name="Google Shape;105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8424" y="2119588"/>
            <a:ext cx="496675" cy="864772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74"/>
          <p:cNvSpPr/>
          <p:nvPr/>
        </p:nvSpPr>
        <p:spPr>
          <a:xfrm rot="-5400000">
            <a:off x="2872213" y="298435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74"/>
          <p:cNvSpPr txBox="1"/>
          <p:nvPr/>
        </p:nvSpPr>
        <p:spPr>
          <a:xfrm>
            <a:off x="886700" y="1490084"/>
            <a:ext cx="13047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Overlay natural objects for scene that obscures part of the object being recognized.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060" name="Google Shape;1060;p74"/>
          <p:cNvCxnSpPr/>
          <p:nvPr/>
        </p:nvCxnSpPr>
        <p:spPr>
          <a:xfrm>
            <a:off x="2095200" y="2339300"/>
            <a:ext cx="512100" cy="496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61" name="Google Shape;106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8350" y="1873302"/>
            <a:ext cx="1292650" cy="1292621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74"/>
          <p:cNvSpPr txBox="1"/>
          <p:nvPr/>
        </p:nvSpPr>
        <p:spPr>
          <a:xfrm>
            <a:off x="4395725" y="16833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Timeline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9" name="Google Shape;319;p39"/>
          <p:cNvSpPr/>
          <p:nvPr/>
        </p:nvSpPr>
        <p:spPr>
          <a:xfrm>
            <a:off x="2728713" y="17966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1466275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Planning /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Discovery</a:t>
            </a:r>
            <a:endParaRPr b="1" sz="800"/>
          </a:p>
        </p:txBody>
      </p:sp>
      <p:pic>
        <p:nvPicPr>
          <p:cNvPr id="321" name="Google Shape;3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/>
          <p:nvPr/>
        </p:nvSpPr>
        <p:spPr>
          <a:xfrm>
            <a:off x="4409213" y="17966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9"/>
          <p:cNvSpPr/>
          <p:nvPr/>
        </p:nvSpPr>
        <p:spPr>
          <a:xfrm>
            <a:off x="3146775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Exploration /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Prototyping</a:t>
            </a:r>
            <a:endParaRPr b="1" sz="800"/>
          </a:p>
        </p:txBody>
      </p:sp>
      <p:sp>
        <p:nvSpPr>
          <p:cNvPr id="324" name="Google Shape;324;p39"/>
          <p:cNvSpPr/>
          <p:nvPr/>
        </p:nvSpPr>
        <p:spPr>
          <a:xfrm>
            <a:off x="5995188" y="17966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9"/>
          <p:cNvSpPr/>
          <p:nvPr/>
        </p:nvSpPr>
        <p:spPr>
          <a:xfrm>
            <a:off x="4732750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Development /</a:t>
            </a:r>
            <a:br>
              <a:rPr b="1" lang="en" sz="800"/>
            </a:br>
            <a:r>
              <a:rPr b="1" lang="en" sz="800"/>
              <a:t>Transition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Production</a:t>
            </a:r>
            <a:endParaRPr b="1" sz="800"/>
          </a:p>
        </p:txBody>
      </p:sp>
      <p:sp>
        <p:nvSpPr>
          <p:cNvPr id="326" name="Google Shape;326;p39"/>
          <p:cNvSpPr/>
          <p:nvPr/>
        </p:nvSpPr>
        <p:spPr>
          <a:xfrm>
            <a:off x="6369375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Full</a:t>
            </a:r>
            <a:br>
              <a:rPr b="1" lang="en" sz="800"/>
            </a:br>
            <a:r>
              <a:rPr b="1" lang="en" sz="800"/>
              <a:t>Production</a:t>
            </a:r>
            <a:endParaRPr b="1" sz="800"/>
          </a:p>
        </p:txBody>
      </p:sp>
      <p:sp>
        <p:nvSpPr>
          <p:cNvPr id="327" name="Google Shape;327;p39"/>
          <p:cNvSpPr txBox="1"/>
          <p:nvPr/>
        </p:nvSpPr>
        <p:spPr>
          <a:xfrm>
            <a:off x="1789525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2017</a:t>
            </a:r>
            <a:endParaRPr b="1" sz="1200"/>
          </a:p>
        </p:txBody>
      </p:sp>
      <p:sp>
        <p:nvSpPr>
          <p:cNvPr id="328" name="Google Shape;328;p39"/>
          <p:cNvSpPr txBox="1"/>
          <p:nvPr/>
        </p:nvSpPr>
        <p:spPr>
          <a:xfrm>
            <a:off x="3525150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2018</a:t>
            </a:r>
            <a:endParaRPr b="1" sz="1200"/>
          </a:p>
        </p:txBody>
      </p:sp>
      <p:sp>
        <p:nvSpPr>
          <p:cNvPr id="329" name="Google Shape;329;p39"/>
          <p:cNvSpPr txBox="1"/>
          <p:nvPr/>
        </p:nvSpPr>
        <p:spPr>
          <a:xfrm>
            <a:off x="5122938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2019</a:t>
            </a:r>
            <a:endParaRPr b="1" sz="1200"/>
          </a:p>
        </p:txBody>
      </p:sp>
      <p:sp>
        <p:nvSpPr>
          <p:cNvPr id="330" name="Google Shape;330;p39"/>
          <p:cNvSpPr txBox="1"/>
          <p:nvPr/>
        </p:nvSpPr>
        <p:spPr>
          <a:xfrm>
            <a:off x="6747750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2020</a:t>
            </a:r>
            <a:endParaRPr b="1" sz="1200"/>
          </a:p>
        </p:txBody>
      </p:sp>
      <p:sp>
        <p:nvSpPr>
          <p:cNvPr id="331" name="Google Shape;331;p39"/>
          <p:cNvSpPr txBox="1"/>
          <p:nvPr/>
        </p:nvSpPr>
        <p:spPr>
          <a:xfrm>
            <a:off x="1466275" y="2571750"/>
            <a:ext cx="1644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Business Intelligence + ML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Scilearn, NLTK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CART Analysis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64D79"/>
                </a:solidFill>
              </a:rPr>
              <a:t>Statistics Background</a:t>
            </a:r>
            <a:endParaRPr sz="900">
              <a:solidFill>
                <a:srgbClr val="A64D79"/>
              </a:solidFill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3146775" y="2571750"/>
            <a:ext cx="14253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Deep Learning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Tensorflow / Pytorch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Transfer Learning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 APIs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 managed training services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64D79"/>
                </a:solidFill>
              </a:rPr>
              <a:t>Stats / CS / Data backgrounds</a:t>
            </a:r>
            <a:br>
              <a:rPr lang="en" sz="900">
                <a:solidFill>
                  <a:srgbClr val="A64D79"/>
                </a:solidFill>
              </a:rPr>
            </a:br>
            <a:endParaRPr sz="900">
              <a:solidFill>
                <a:srgbClr val="A64D79"/>
              </a:solidFill>
            </a:endParaRPr>
          </a:p>
        </p:txBody>
      </p:sp>
      <p:sp>
        <p:nvSpPr>
          <p:cNvPr id="333" name="Google Shape;333;p39"/>
          <p:cNvSpPr txBox="1"/>
          <p:nvPr/>
        </p:nvSpPr>
        <p:spPr>
          <a:xfrm>
            <a:off x="4732750" y="2571750"/>
            <a:ext cx="17103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Deep Learning / RL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Meta-Learning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Builtin ML Algorithms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Hyperparameter Search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Macro-Architecture Search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ML/AI managed e2e services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ML/AI turnkey solutions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64D79"/>
                </a:solidFill>
              </a:rPr>
              <a:t>CS / AI / Data / Ops backgrounds</a:t>
            </a:r>
            <a:endParaRPr sz="9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45F06"/>
              </a:solidFill>
            </a:endParaRPr>
          </a:p>
        </p:txBody>
      </p:sp>
      <p:sp>
        <p:nvSpPr>
          <p:cNvPr id="334" name="Google Shape;334;p39"/>
          <p:cNvSpPr txBox="1"/>
          <p:nvPr/>
        </p:nvSpPr>
        <p:spPr>
          <a:xfrm>
            <a:off x="6318725" y="2525850"/>
            <a:ext cx="15264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Data Validation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Meta-Learning Explosion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??</a:t>
            </a:r>
            <a:endParaRPr sz="9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Learning Essential Features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68" name="Google Shape;106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75"/>
          <p:cNvSpPr txBox="1"/>
          <p:nvPr/>
        </p:nvSpPr>
        <p:spPr>
          <a:xfrm>
            <a:off x="6904525" y="1923600"/>
            <a:ext cx="13662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Aids in filtering background features.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070" name="Google Shape;1070;p75"/>
          <p:cNvSpPr/>
          <p:nvPr/>
        </p:nvSpPr>
        <p:spPr>
          <a:xfrm>
            <a:off x="3875375" y="223697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75"/>
          <p:cNvSpPr txBox="1"/>
          <p:nvPr/>
        </p:nvSpPr>
        <p:spPr>
          <a:xfrm>
            <a:off x="3056050" y="1057100"/>
            <a:ext cx="386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Train with Optical Flow</a:t>
            </a:r>
            <a:endParaRPr b="1" sz="1800"/>
          </a:p>
        </p:txBody>
      </p:sp>
      <p:sp>
        <p:nvSpPr>
          <p:cNvPr id="1072" name="Google Shape;1072;p75"/>
          <p:cNvSpPr txBox="1"/>
          <p:nvPr/>
        </p:nvSpPr>
        <p:spPr>
          <a:xfrm>
            <a:off x="3457900" y="2181750"/>
            <a:ext cx="453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75"/>
          <p:cNvSpPr/>
          <p:nvPr/>
        </p:nvSpPr>
        <p:spPr>
          <a:xfrm>
            <a:off x="5789400" y="1949975"/>
            <a:ext cx="102300" cy="1171200"/>
          </a:xfrm>
          <a:prstGeom prst="rightArrow">
            <a:avLst>
              <a:gd fmla="val 50000" name="adj1"/>
              <a:gd fmla="val 585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75"/>
          <p:cNvSpPr/>
          <p:nvPr/>
        </p:nvSpPr>
        <p:spPr>
          <a:xfrm flipH="1">
            <a:off x="6037175" y="1715375"/>
            <a:ext cx="209100" cy="16404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Embedding</a:t>
            </a:r>
            <a:endParaRPr b="1" sz="1000"/>
          </a:p>
        </p:txBody>
      </p:sp>
      <p:sp>
        <p:nvSpPr>
          <p:cNvPr id="1075" name="Google Shape;1075;p75"/>
          <p:cNvSpPr txBox="1"/>
          <p:nvPr/>
        </p:nvSpPr>
        <p:spPr>
          <a:xfrm>
            <a:off x="2535150" y="1688688"/>
            <a:ext cx="1304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Optical</a:t>
            </a:r>
            <a:r>
              <a:rPr b="1" lang="en" sz="1000"/>
              <a:t> Objects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076" name="Google Shape;1076;p75"/>
          <p:cNvCxnSpPr>
            <a:endCxn id="1074" idx="1"/>
          </p:cNvCxnSpPr>
          <p:nvPr/>
        </p:nvCxnSpPr>
        <p:spPr>
          <a:xfrm flipH="1">
            <a:off x="6246275" y="2241275"/>
            <a:ext cx="701100" cy="294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7" name="Google Shape;1077;p75"/>
          <p:cNvSpPr/>
          <p:nvPr/>
        </p:nvSpPr>
        <p:spPr>
          <a:xfrm>
            <a:off x="2734500" y="3964500"/>
            <a:ext cx="906000" cy="976800"/>
          </a:xfrm>
          <a:prstGeom prst="can">
            <a:avLst>
              <a:gd fmla="val 25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75"/>
          <p:cNvSpPr txBox="1"/>
          <p:nvPr/>
        </p:nvSpPr>
        <p:spPr>
          <a:xfrm>
            <a:off x="2590000" y="3621813"/>
            <a:ext cx="1304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Real-World Data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079" name="Google Shape;1079;p75"/>
          <p:cNvSpPr txBox="1"/>
          <p:nvPr/>
        </p:nvSpPr>
        <p:spPr>
          <a:xfrm>
            <a:off x="1303400" y="4256104"/>
            <a:ext cx="119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Full-Training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080" name="Google Shape;1080;p75"/>
          <p:cNvSpPr/>
          <p:nvPr/>
        </p:nvSpPr>
        <p:spPr>
          <a:xfrm rot="-5400000">
            <a:off x="3045513" y="298435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75"/>
          <p:cNvSpPr txBox="1"/>
          <p:nvPr/>
        </p:nvSpPr>
        <p:spPr>
          <a:xfrm>
            <a:off x="1060000" y="1490084"/>
            <a:ext cx="13047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Overlay non-natural objects for scene in the background.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082" name="Google Shape;1082;p75"/>
          <p:cNvCxnSpPr/>
          <p:nvPr/>
        </p:nvCxnSpPr>
        <p:spPr>
          <a:xfrm>
            <a:off x="2169075" y="2107075"/>
            <a:ext cx="512100" cy="496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83" name="Google Shape;108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78281">
            <a:off x="2818834" y="2274020"/>
            <a:ext cx="602408" cy="737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0600" y="1889264"/>
            <a:ext cx="1292650" cy="1292621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75"/>
          <p:cNvSpPr txBox="1"/>
          <p:nvPr/>
        </p:nvSpPr>
        <p:spPr>
          <a:xfrm>
            <a:off x="4452400" y="16833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Bias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91" name="Google Shape;109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76"/>
          <p:cNvSpPr/>
          <p:nvPr/>
        </p:nvSpPr>
        <p:spPr>
          <a:xfrm>
            <a:off x="2146125" y="2172850"/>
            <a:ext cx="9585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Imbalanced Dataset</a:t>
            </a:r>
            <a:endParaRPr b="1" sz="1000"/>
          </a:p>
        </p:txBody>
      </p:sp>
      <p:sp>
        <p:nvSpPr>
          <p:cNvPr id="1093" name="Google Shape;1093;p76"/>
          <p:cNvSpPr/>
          <p:nvPr/>
        </p:nvSpPr>
        <p:spPr>
          <a:xfrm>
            <a:off x="3402725" y="2471350"/>
            <a:ext cx="1315500" cy="730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Resampling</a:t>
            </a:r>
            <a:endParaRPr b="1" sz="1000"/>
          </a:p>
        </p:txBody>
      </p:sp>
      <p:sp>
        <p:nvSpPr>
          <p:cNvPr id="1094" name="Google Shape;1094;p76"/>
          <p:cNvSpPr/>
          <p:nvPr/>
        </p:nvSpPr>
        <p:spPr>
          <a:xfrm>
            <a:off x="3149113" y="25216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76"/>
          <p:cNvSpPr txBox="1"/>
          <p:nvPr/>
        </p:nvSpPr>
        <p:spPr>
          <a:xfrm>
            <a:off x="1914575" y="3984525"/>
            <a:ext cx="17481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Bias is caused when the dataset is imbalanced to the “real-world” population that the model will see when deployed.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096" name="Google Shape;1096;p76"/>
          <p:cNvCxnSpPr/>
          <p:nvPr/>
        </p:nvCxnSpPr>
        <p:spPr>
          <a:xfrm rot="-5400000">
            <a:off x="2333650" y="3708375"/>
            <a:ext cx="313500" cy="238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97" name="Google Shape;109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750" y="1213400"/>
            <a:ext cx="959450" cy="9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76"/>
          <p:cNvSpPr/>
          <p:nvPr/>
        </p:nvSpPr>
        <p:spPr>
          <a:xfrm rot="10800000">
            <a:off x="3786113" y="2172850"/>
            <a:ext cx="548700" cy="211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76"/>
          <p:cNvSpPr txBox="1"/>
          <p:nvPr/>
        </p:nvSpPr>
        <p:spPr>
          <a:xfrm>
            <a:off x="1811650" y="1017725"/>
            <a:ext cx="13596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(SME) Identify which classes are demographically imbalanced.</a:t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100" name="Google Shape;1100;p76"/>
          <p:cNvSpPr/>
          <p:nvPr/>
        </p:nvSpPr>
        <p:spPr>
          <a:xfrm rot="-1681269">
            <a:off x="2997608" y="1899832"/>
            <a:ext cx="512135" cy="31364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1" name="Google Shape;1101;p76"/>
          <p:cNvCxnSpPr>
            <a:endCxn id="1097" idx="1"/>
          </p:cNvCxnSpPr>
          <p:nvPr/>
        </p:nvCxnSpPr>
        <p:spPr>
          <a:xfrm>
            <a:off x="3019750" y="1419525"/>
            <a:ext cx="561000" cy="27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2" name="Google Shape;1102;p76"/>
          <p:cNvSpPr/>
          <p:nvPr/>
        </p:nvSpPr>
        <p:spPr>
          <a:xfrm>
            <a:off x="4876863" y="25216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76"/>
          <p:cNvSpPr/>
          <p:nvPr/>
        </p:nvSpPr>
        <p:spPr>
          <a:xfrm>
            <a:off x="5244625" y="2430725"/>
            <a:ext cx="779706" cy="842778"/>
          </a:xfrm>
          <a:prstGeom prst="flowChartMultidocumen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Mini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Batches</a:t>
            </a:r>
            <a:endParaRPr sz="1000"/>
          </a:p>
        </p:txBody>
      </p:sp>
      <p:sp>
        <p:nvSpPr>
          <p:cNvPr id="1104" name="Google Shape;1104;p76"/>
          <p:cNvSpPr/>
          <p:nvPr/>
        </p:nvSpPr>
        <p:spPr>
          <a:xfrm>
            <a:off x="6192600" y="2430738"/>
            <a:ext cx="236400" cy="7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5" name="Google Shape;1105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2138" y="2399688"/>
            <a:ext cx="853250" cy="8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76"/>
          <p:cNvSpPr txBox="1"/>
          <p:nvPr/>
        </p:nvSpPr>
        <p:spPr>
          <a:xfrm>
            <a:off x="6597263" y="2172850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  <p:cxnSp>
        <p:nvCxnSpPr>
          <p:cNvPr id="1107" name="Google Shape;1107;p76"/>
          <p:cNvCxnSpPr/>
          <p:nvPr/>
        </p:nvCxnSpPr>
        <p:spPr>
          <a:xfrm rot="5400000">
            <a:off x="4408175" y="1821775"/>
            <a:ext cx="627300" cy="559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8" name="Google Shape;1108;p76"/>
          <p:cNvSpPr txBox="1"/>
          <p:nvPr/>
        </p:nvSpPr>
        <p:spPr>
          <a:xfrm>
            <a:off x="4876875" y="1213400"/>
            <a:ext cx="13596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Resampling rules are added to adjust for imbalance.</a:t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109" name="Google Shape;1109;p76"/>
          <p:cNvSpPr txBox="1"/>
          <p:nvPr/>
        </p:nvSpPr>
        <p:spPr>
          <a:xfrm>
            <a:off x="5469725" y="3727350"/>
            <a:ext cx="17481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Examples from imbalanced classes may appear more than once per epoch (boosting)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10" name="Google Shape;1110;p76"/>
          <p:cNvCxnSpPr>
            <a:endCxn id="1103" idx="2"/>
          </p:cNvCxnSpPr>
          <p:nvPr/>
        </p:nvCxnSpPr>
        <p:spPr>
          <a:xfrm flipH="1" rot="5400000">
            <a:off x="5413460" y="3408387"/>
            <a:ext cx="557700" cy="224100"/>
          </a:xfrm>
          <a:prstGeom prst="curvedConnector3">
            <a:avLst>
              <a:gd fmla="val 472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Fairness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16" name="Google Shape;111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77"/>
          <p:cNvSpPr/>
          <p:nvPr/>
        </p:nvSpPr>
        <p:spPr>
          <a:xfrm>
            <a:off x="748025" y="2094700"/>
            <a:ext cx="9585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Discriminatory</a:t>
            </a:r>
            <a:r>
              <a:rPr b="1" lang="en" sz="1000"/>
              <a:t> Dataset</a:t>
            </a:r>
            <a:endParaRPr b="1" sz="1000"/>
          </a:p>
        </p:txBody>
      </p:sp>
      <p:sp>
        <p:nvSpPr>
          <p:cNvPr id="1118" name="Google Shape;1118;p77"/>
          <p:cNvSpPr/>
          <p:nvPr/>
        </p:nvSpPr>
        <p:spPr>
          <a:xfrm>
            <a:off x="1751013" y="244345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77"/>
          <p:cNvSpPr txBox="1"/>
          <p:nvPr/>
        </p:nvSpPr>
        <p:spPr>
          <a:xfrm>
            <a:off x="555875" y="3874875"/>
            <a:ext cx="17691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Non-Fairness is caused when prior cultural discrimination is represented in the dataset.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20" name="Google Shape;1120;p77"/>
          <p:cNvCxnSpPr/>
          <p:nvPr/>
        </p:nvCxnSpPr>
        <p:spPr>
          <a:xfrm rot="-5400000">
            <a:off x="967050" y="3598725"/>
            <a:ext cx="313500" cy="238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1" name="Google Shape;1121;p77"/>
          <p:cNvSpPr/>
          <p:nvPr/>
        </p:nvSpPr>
        <p:spPr>
          <a:xfrm>
            <a:off x="2146400" y="2393200"/>
            <a:ext cx="1315500" cy="730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Synthetic</a:t>
            </a:r>
            <a:br>
              <a:rPr b="1" lang="en" sz="1000"/>
            </a:br>
            <a:r>
              <a:rPr b="1" lang="en" sz="1000"/>
              <a:t>Generator</a:t>
            </a:r>
            <a:endParaRPr b="1" sz="1000"/>
          </a:p>
        </p:txBody>
      </p:sp>
      <p:pic>
        <p:nvPicPr>
          <p:cNvPr id="1122" name="Google Shape;112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575" y="1102100"/>
            <a:ext cx="959450" cy="9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77"/>
          <p:cNvSpPr/>
          <p:nvPr/>
        </p:nvSpPr>
        <p:spPr>
          <a:xfrm rot="-1681269">
            <a:off x="1898833" y="1889682"/>
            <a:ext cx="512135" cy="31364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77"/>
          <p:cNvSpPr/>
          <p:nvPr/>
        </p:nvSpPr>
        <p:spPr>
          <a:xfrm rot="10800000">
            <a:off x="2584938" y="2094700"/>
            <a:ext cx="548700" cy="211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77"/>
          <p:cNvSpPr txBox="1"/>
          <p:nvPr/>
        </p:nvSpPr>
        <p:spPr>
          <a:xfrm>
            <a:off x="555875" y="1017725"/>
            <a:ext cx="13596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(SME) Identify which features have culturally discrimination.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26" name="Google Shape;1126;p77"/>
          <p:cNvCxnSpPr/>
          <p:nvPr/>
        </p:nvCxnSpPr>
        <p:spPr>
          <a:xfrm>
            <a:off x="1763975" y="1419525"/>
            <a:ext cx="561000" cy="27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7" name="Google Shape;1127;p77"/>
          <p:cNvSpPr txBox="1"/>
          <p:nvPr/>
        </p:nvSpPr>
        <p:spPr>
          <a:xfrm>
            <a:off x="6789725" y="1299650"/>
            <a:ext cx="1827300" cy="3166500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Removing cultural features (gender, race, age, …) does not work due to the fact that other features have </a:t>
            </a:r>
            <a:r>
              <a:rPr b="1" lang="en" sz="1000">
                <a:solidFill>
                  <a:srgbClr val="FF0000"/>
                </a:solidFill>
              </a:rPr>
              <a:t>collinearity</a:t>
            </a:r>
            <a:r>
              <a:rPr b="1" lang="en" sz="1000">
                <a:solidFill>
                  <a:srgbClr val="FF0000"/>
                </a:solidFill>
              </a:rPr>
              <a:t> with them (they predict each other).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</a:rPr>
              <a:t>Example: Where gender and income features would be discriminatory. Generate new examples by randomly flipping the gender.</a:t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128" name="Google Shape;1128;p77"/>
          <p:cNvSpPr txBox="1"/>
          <p:nvPr/>
        </p:nvSpPr>
        <p:spPr>
          <a:xfrm>
            <a:off x="3647000" y="1220500"/>
            <a:ext cx="2192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Add rules for generating </a:t>
            </a:r>
            <a:r>
              <a:rPr b="1" lang="en" sz="1000"/>
              <a:t>synthetic</a:t>
            </a:r>
            <a:r>
              <a:rPr b="1" lang="en" sz="1000"/>
              <a:t> examples from existing examples by reducing collinearity between discriminating features.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29" name="Google Shape;1129;p77"/>
          <p:cNvCxnSpPr/>
          <p:nvPr/>
        </p:nvCxnSpPr>
        <p:spPr>
          <a:xfrm flipH="1">
            <a:off x="3395000" y="1514150"/>
            <a:ext cx="252000" cy="234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0" name="Google Shape;1130;p77"/>
          <p:cNvSpPr/>
          <p:nvPr/>
        </p:nvSpPr>
        <p:spPr>
          <a:xfrm>
            <a:off x="3604763" y="244345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77"/>
          <p:cNvSpPr/>
          <p:nvPr/>
        </p:nvSpPr>
        <p:spPr>
          <a:xfrm>
            <a:off x="3956750" y="2184100"/>
            <a:ext cx="9585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Non-</a:t>
            </a:r>
            <a:r>
              <a:rPr b="1" lang="en" sz="1000"/>
              <a:t>Discriminatory Dataset</a:t>
            </a:r>
            <a:endParaRPr b="1"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78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78"/>
          <p:cNvSpPr/>
          <p:nvPr/>
        </p:nvSpPr>
        <p:spPr>
          <a:xfrm>
            <a:off x="4572000" y="457175"/>
            <a:ext cx="4576200" cy="469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78"/>
          <p:cNvSpPr txBox="1"/>
          <p:nvPr/>
        </p:nvSpPr>
        <p:spPr>
          <a:xfrm>
            <a:off x="2719975" y="1301375"/>
            <a:ext cx="64212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05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39" name="Google Shape;1139;p78"/>
          <p:cNvSpPr txBox="1"/>
          <p:nvPr>
            <p:ph type="title"/>
          </p:nvPr>
        </p:nvSpPr>
        <p:spPr>
          <a:xfrm>
            <a:off x="761950" y="2219400"/>
            <a:ext cx="38100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Meta-Learning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Meta-Learning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45" name="Google Shape;114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79"/>
          <p:cNvSpPr txBox="1"/>
          <p:nvPr/>
        </p:nvSpPr>
        <p:spPr>
          <a:xfrm>
            <a:off x="1944000" y="1365725"/>
            <a:ext cx="525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Knowledge Distillation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1147" name="Google Shape;1147;p79"/>
          <p:cNvSpPr txBox="1"/>
          <p:nvPr/>
        </p:nvSpPr>
        <p:spPr>
          <a:xfrm>
            <a:off x="1944000" y="2482225"/>
            <a:ext cx="525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Semi-Supervised Learning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1148" name="Google Shape;1148;p79"/>
          <p:cNvSpPr txBox="1"/>
          <p:nvPr/>
        </p:nvSpPr>
        <p:spPr>
          <a:xfrm>
            <a:off x="2009750" y="3598725"/>
            <a:ext cx="525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Weakly</a:t>
            </a:r>
            <a:r>
              <a:rPr b="1" lang="en">
                <a:solidFill>
                  <a:srgbClr val="B45F06"/>
                </a:solidFill>
              </a:rPr>
              <a:t>-Supervised Learning</a:t>
            </a:r>
            <a:endParaRPr b="1">
              <a:solidFill>
                <a:srgbClr val="B45F06"/>
              </a:solidFill>
            </a:endParaRPr>
          </a:p>
        </p:txBody>
      </p:sp>
      <p:pic>
        <p:nvPicPr>
          <p:cNvPr id="1149" name="Google Shape;114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500" y="1180325"/>
            <a:ext cx="745550" cy="90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79"/>
          <p:cNvSpPr/>
          <p:nvPr/>
        </p:nvSpPr>
        <p:spPr>
          <a:xfrm>
            <a:off x="593500" y="2392675"/>
            <a:ext cx="992700" cy="5727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(un) Labeled</a:t>
            </a:r>
            <a:r>
              <a:rPr b="1" lang="en" sz="1000"/>
              <a:t> Data</a:t>
            </a:r>
            <a:endParaRPr b="1" sz="1000"/>
          </a:p>
        </p:txBody>
      </p:sp>
      <p:sp>
        <p:nvSpPr>
          <p:cNvPr id="1151" name="Google Shape;1151;p79"/>
          <p:cNvSpPr/>
          <p:nvPr/>
        </p:nvSpPr>
        <p:spPr>
          <a:xfrm>
            <a:off x="593500" y="3419625"/>
            <a:ext cx="992700" cy="5727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(un) Labeled Data</a:t>
            </a:r>
            <a:endParaRPr b="1"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Knowledge Distillation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57" name="Google Shape;115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80"/>
          <p:cNvSpPr/>
          <p:nvPr/>
        </p:nvSpPr>
        <p:spPr>
          <a:xfrm>
            <a:off x="3938400" y="1934225"/>
            <a:ext cx="102300" cy="1171200"/>
          </a:xfrm>
          <a:prstGeom prst="rightArrow">
            <a:avLst>
              <a:gd fmla="val 50000" name="adj1"/>
              <a:gd fmla="val 585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80"/>
          <p:cNvSpPr/>
          <p:nvPr/>
        </p:nvSpPr>
        <p:spPr>
          <a:xfrm flipH="1">
            <a:off x="4113850" y="1872425"/>
            <a:ext cx="209100" cy="1327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Softmax</a:t>
            </a:r>
            <a:endParaRPr b="1" sz="1000"/>
          </a:p>
        </p:txBody>
      </p:sp>
      <p:sp>
        <p:nvSpPr>
          <p:cNvPr id="1160" name="Google Shape;1160;p80"/>
          <p:cNvSpPr txBox="1"/>
          <p:nvPr/>
        </p:nvSpPr>
        <p:spPr>
          <a:xfrm>
            <a:off x="2203050" y="1498313"/>
            <a:ext cx="1689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Pre-trained Large Model</a:t>
            </a:r>
            <a:br>
              <a:rPr b="1" lang="en" sz="1000"/>
            </a:br>
            <a:r>
              <a:rPr b="1" lang="en" sz="1000"/>
              <a:t>(Teacher)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161" name="Google Shape;1161;p80"/>
          <p:cNvSpPr txBox="1"/>
          <p:nvPr/>
        </p:nvSpPr>
        <p:spPr>
          <a:xfrm>
            <a:off x="1945075" y="945200"/>
            <a:ext cx="60573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D85C6"/>
                </a:solidFill>
              </a:rPr>
              <a:t>Use Large Models to Train Compact (e.g., Mobile) Models</a:t>
            </a:r>
            <a:endParaRPr b="1" i="1">
              <a:solidFill>
                <a:srgbClr val="3D85C6"/>
              </a:solidFill>
            </a:endParaRPr>
          </a:p>
        </p:txBody>
      </p:sp>
      <p:sp>
        <p:nvSpPr>
          <p:cNvPr id="1162" name="Google Shape;1162;p80"/>
          <p:cNvSpPr txBox="1"/>
          <p:nvPr/>
        </p:nvSpPr>
        <p:spPr>
          <a:xfrm>
            <a:off x="4981200" y="1829075"/>
            <a:ext cx="13662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Class probability distribution (soft labels).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63" name="Google Shape;1163;p80"/>
          <p:cNvCxnSpPr/>
          <p:nvPr/>
        </p:nvCxnSpPr>
        <p:spPr>
          <a:xfrm flipH="1">
            <a:off x="4322950" y="2146750"/>
            <a:ext cx="701100" cy="294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4" name="Google Shape;1164;p80"/>
          <p:cNvSpPr/>
          <p:nvPr/>
        </p:nvSpPr>
        <p:spPr>
          <a:xfrm>
            <a:off x="866150" y="2146750"/>
            <a:ext cx="906000" cy="23094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Training Data</a:t>
            </a:r>
            <a:endParaRPr b="1" sz="1000"/>
          </a:p>
        </p:txBody>
      </p:sp>
      <p:sp>
        <p:nvSpPr>
          <p:cNvPr id="1165" name="Google Shape;1165;p80"/>
          <p:cNvSpPr/>
          <p:nvPr/>
        </p:nvSpPr>
        <p:spPr>
          <a:xfrm>
            <a:off x="1980950" y="238662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80"/>
          <p:cNvSpPr/>
          <p:nvPr/>
        </p:nvSpPr>
        <p:spPr>
          <a:xfrm>
            <a:off x="1980950" y="36885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80"/>
          <p:cNvSpPr/>
          <p:nvPr/>
        </p:nvSpPr>
        <p:spPr>
          <a:xfrm>
            <a:off x="3938400" y="3550800"/>
            <a:ext cx="102300" cy="864600"/>
          </a:xfrm>
          <a:prstGeom prst="rightArrow">
            <a:avLst>
              <a:gd fmla="val 50000" name="adj1"/>
              <a:gd fmla="val 585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80"/>
          <p:cNvSpPr/>
          <p:nvPr/>
        </p:nvSpPr>
        <p:spPr>
          <a:xfrm flipH="1">
            <a:off x="4148050" y="3442650"/>
            <a:ext cx="174900" cy="1138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Softmax</a:t>
            </a:r>
            <a:endParaRPr b="1" sz="1000"/>
          </a:p>
        </p:txBody>
      </p:sp>
      <p:sp>
        <p:nvSpPr>
          <p:cNvPr id="1169" name="Google Shape;1169;p80"/>
          <p:cNvSpPr/>
          <p:nvPr/>
        </p:nvSpPr>
        <p:spPr>
          <a:xfrm>
            <a:off x="5238025" y="3068475"/>
            <a:ext cx="1291800" cy="3741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Loss Function</a:t>
            </a:r>
            <a:endParaRPr sz="1000"/>
          </a:p>
        </p:txBody>
      </p:sp>
      <p:sp>
        <p:nvSpPr>
          <p:cNvPr id="1170" name="Google Shape;1170;p80"/>
          <p:cNvSpPr txBox="1"/>
          <p:nvPr/>
        </p:nvSpPr>
        <p:spPr>
          <a:xfrm>
            <a:off x="2287550" y="4493925"/>
            <a:ext cx="1689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Compact Model being Trained to Mimic Large Model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171" name="Google Shape;1171;p80"/>
          <p:cNvSpPr/>
          <p:nvPr/>
        </p:nvSpPr>
        <p:spPr>
          <a:xfrm rot="5400000">
            <a:off x="4907050" y="1989125"/>
            <a:ext cx="521100" cy="1542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80"/>
          <p:cNvSpPr/>
          <p:nvPr/>
        </p:nvSpPr>
        <p:spPr>
          <a:xfrm flipH="1" rot="5400000">
            <a:off x="4967900" y="3032475"/>
            <a:ext cx="465000" cy="1540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80"/>
          <p:cNvSpPr txBox="1"/>
          <p:nvPr/>
        </p:nvSpPr>
        <p:spPr>
          <a:xfrm>
            <a:off x="5108475" y="4318500"/>
            <a:ext cx="1366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Predictive</a:t>
            </a:r>
            <a:r>
              <a:rPr b="1" lang="en" sz="1000"/>
              <a:t> probability distribution 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74" name="Google Shape;1174;p80"/>
          <p:cNvCxnSpPr/>
          <p:nvPr/>
        </p:nvCxnSpPr>
        <p:spPr>
          <a:xfrm rot="10800000">
            <a:off x="4371550" y="4281625"/>
            <a:ext cx="652500" cy="302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5" name="Google Shape;1175;p80"/>
          <p:cNvSpPr/>
          <p:nvPr/>
        </p:nvSpPr>
        <p:spPr>
          <a:xfrm>
            <a:off x="6771350" y="3199925"/>
            <a:ext cx="1039800" cy="7305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80"/>
          <p:cNvSpPr txBox="1"/>
          <p:nvPr/>
        </p:nvSpPr>
        <p:spPr>
          <a:xfrm>
            <a:off x="7527150" y="1934228"/>
            <a:ext cx="13662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loss between the teacher’s soft labels and student, along with hard labels, is backward propagated.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77" name="Google Shape;1177;p80"/>
          <p:cNvCxnSpPr/>
          <p:nvPr/>
        </p:nvCxnSpPr>
        <p:spPr>
          <a:xfrm rot="5400000">
            <a:off x="7728175" y="3014800"/>
            <a:ext cx="328200" cy="220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78" name="Google Shape;117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201" y="1864424"/>
            <a:ext cx="1414700" cy="14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675" y="3574029"/>
            <a:ext cx="906000" cy="905984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80"/>
          <p:cNvSpPr txBox="1"/>
          <p:nvPr/>
        </p:nvSpPr>
        <p:spPr>
          <a:xfrm>
            <a:off x="2170175" y="3199913"/>
            <a:ext cx="1689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Compact Model</a:t>
            </a:r>
            <a:br>
              <a:rPr b="1" lang="en" sz="1000"/>
            </a:br>
            <a:r>
              <a:rPr b="1" lang="en" sz="1000"/>
              <a:t>(Student)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Semi-Supervised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86" name="Google Shape;118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81"/>
          <p:cNvSpPr txBox="1"/>
          <p:nvPr/>
        </p:nvSpPr>
        <p:spPr>
          <a:xfrm>
            <a:off x="2229125" y="1553400"/>
            <a:ext cx="1937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Model trained on Label Data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188" name="Google Shape;1188;p81"/>
          <p:cNvSpPr/>
          <p:nvPr/>
        </p:nvSpPr>
        <p:spPr>
          <a:xfrm>
            <a:off x="842525" y="1908000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Unlabeled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189" name="Google Shape;1189;p81"/>
          <p:cNvSpPr/>
          <p:nvPr/>
        </p:nvSpPr>
        <p:spPr>
          <a:xfrm>
            <a:off x="1949488" y="222122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81"/>
          <p:cNvSpPr/>
          <p:nvPr/>
        </p:nvSpPr>
        <p:spPr>
          <a:xfrm>
            <a:off x="4039563" y="222122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81"/>
          <p:cNvSpPr/>
          <p:nvPr/>
        </p:nvSpPr>
        <p:spPr>
          <a:xfrm>
            <a:off x="4484300" y="1908000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Pseudo </a:t>
            </a:r>
            <a:r>
              <a:rPr b="1" lang="en" sz="1000"/>
              <a:t>labeled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192" name="Google Shape;1192;p81"/>
          <p:cNvSpPr txBox="1"/>
          <p:nvPr/>
        </p:nvSpPr>
        <p:spPr>
          <a:xfrm>
            <a:off x="1466275" y="3569528"/>
            <a:ext cx="13047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Model has good accuracy to start with.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93" name="Google Shape;1193;p81"/>
          <p:cNvCxnSpPr/>
          <p:nvPr/>
        </p:nvCxnSpPr>
        <p:spPr>
          <a:xfrm rot="-5400000">
            <a:off x="2236450" y="3283850"/>
            <a:ext cx="393600" cy="332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4" name="Google Shape;1194;p81"/>
          <p:cNvSpPr/>
          <p:nvPr/>
        </p:nvSpPr>
        <p:spPr>
          <a:xfrm>
            <a:off x="5586624" y="2256750"/>
            <a:ext cx="209100" cy="210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81"/>
          <p:cNvSpPr/>
          <p:nvPr/>
        </p:nvSpPr>
        <p:spPr>
          <a:xfrm>
            <a:off x="4484300" y="3399425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</a:t>
            </a:r>
            <a:r>
              <a:rPr b="1" lang="en" sz="1000"/>
              <a:t>abeled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196" name="Google Shape;1196;p81"/>
          <p:cNvSpPr/>
          <p:nvPr/>
        </p:nvSpPr>
        <p:spPr>
          <a:xfrm>
            <a:off x="6093900" y="1908000"/>
            <a:ext cx="866700" cy="28188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Composite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Training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197" name="Google Shape;1197;p81"/>
          <p:cNvSpPr txBox="1"/>
          <p:nvPr/>
        </p:nvSpPr>
        <p:spPr>
          <a:xfrm>
            <a:off x="7337175" y="1736974"/>
            <a:ext cx="13047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Pseudo Labeled data and Labeled data are merged into new training set.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98" name="Google Shape;1198;p81"/>
          <p:cNvCxnSpPr>
            <a:endCxn id="1196" idx="4"/>
          </p:cNvCxnSpPr>
          <p:nvPr/>
        </p:nvCxnSpPr>
        <p:spPr>
          <a:xfrm rot="5400000">
            <a:off x="6917850" y="2657850"/>
            <a:ext cx="702300" cy="616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99" name="Google Shape;119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776" y="1870824"/>
            <a:ext cx="1414700" cy="14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Semi-Supervised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05" name="Google Shape;120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82"/>
          <p:cNvSpPr txBox="1"/>
          <p:nvPr/>
        </p:nvSpPr>
        <p:spPr>
          <a:xfrm>
            <a:off x="2221250" y="1442175"/>
            <a:ext cx="1937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Continued Training of Model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207" name="Google Shape;1207;p82"/>
          <p:cNvSpPr/>
          <p:nvPr/>
        </p:nvSpPr>
        <p:spPr>
          <a:xfrm>
            <a:off x="1881325" y="222122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82"/>
          <p:cNvSpPr/>
          <p:nvPr/>
        </p:nvSpPr>
        <p:spPr>
          <a:xfrm>
            <a:off x="4039563" y="222122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82"/>
          <p:cNvSpPr/>
          <p:nvPr/>
        </p:nvSpPr>
        <p:spPr>
          <a:xfrm>
            <a:off x="4484300" y="1908000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Pseudo labeled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cxnSp>
        <p:nvCxnSpPr>
          <p:cNvPr id="1210" name="Google Shape;1210;p82"/>
          <p:cNvCxnSpPr/>
          <p:nvPr/>
        </p:nvCxnSpPr>
        <p:spPr>
          <a:xfrm rot="10800000">
            <a:off x="1614625" y="3235500"/>
            <a:ext cx="266700" cy="251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1" name="Google Shape;1211;p82"/>
          <p:cNvSpPr/>
          <p:nvPr/>
        </p:nvSpPr>
        <p:spPr>
          <a:xfrm>
            <a:off x="5586624" y="2256750"/>
            <a:ext cx="209100" cy="210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82"/>
          <p:cNvSpPr/>
          <p:nvPr/>
        </p:nvSpPr>
        <p:spPr>
          <a:xfrm>
            <a:off x="4484300" y="3320650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Labeled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13" name="Google Shape;1213;p82"/>
          <p:cNvSpPr/>
          <p:nvPr/>
        </p:nvSpPr>
        <p:spPr>
          <a:xfrm>
            <a:off x="706225" y="1328425"/>
            <a:ext cx="866700" cy="28188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Composite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Training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14" name="Google Shape;1214;p82"/>
          <p:cNvSpPr txBox="1"/>
          <p:nvPr/>
        </p:nvSpPr>
        <p:spPr>
          <a:xfrm>
            <a:off x="1823475" y="3275675"/>
            <a:ext cx="18156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Mini-batches are drawn with mix of labeled and pseudo labeled data.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Batches smooth out the error, and the error acts as a regularizer.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15" name="Google Shape;1215;p82"/>
          <p:cNvCxnSpPr/>
          <p:nvPr/>
        </p:nvCxnSpPr>
        <p:spPr>
          <a:xfrm flipH="1">
            <a:off x="7064225" y="2536300"/>
            <a:ext cx="339900" cy="315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6" name="Google Shape;1216;p82"/>
          <p:cNvSpPr/>
          <p:nvPr/>
        </p:nvSpPr>
        <p:spPr>
          <a:xfrm>
            <a:off x="6128175" y="1328425"/>
            <a:ext cx="866700" cy="28188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Next</a:t>
            </a:r>
            <a:br>
              <a:rPr b="1" lang="en" sz="1000"/>
            </a:br>
            <a:r>
              <a:rPr b="1" lang="en" sz="1000"/>
              <a:t>Composite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Training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17" name="Google Shape;1217;p82"/>
          <p:cNvSpPr txBox="1"/>
          <p:nvPr/>
        </p:nvSpPr>
        <p:spPr>
          <a:xfrm>
            <a:off x="7327325" y="1686500"/>
            <a:ext cx="18156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After each epoch, the refined pseudo labeled data is recombined with label data for a new (better) composite training set.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218" name="Google Shape;1218;p82"/>
          <p:cNvSpPr/>
          <p:nvPr/>
        </p:nvSpPr>
        <p:spPr>
          <a:xfrm rot="10800000">
            <a:off x="1661875" y="4414400"/>
            <a:ext cx="5027100" cy="607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82"/>
          <p:cNvSpPr txBox="1"/>
          <p:nvPr/>
        </p:nvSpPr>
        <p:spPr>
          <a:xfrm>
            <a:off x="7327325" y="4296325"/>
            <a:ext cx="18156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Continuously repeat. The next composite training set is feed for training.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20" name="Google Shape;1220;p82"/>
          <p:cNvCxnSpPr/>
          <p:nvPr/>
        </p:nvCxnSpPr>
        <p:spPr>
          <a:xfrm rot="10800000">
            <a:off x="6813375" y="4502050"/>
            <a:ext cx="554100" cy="146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21" name="Google Shape;122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8724" y="1796775"/>
            <a:ext cx="1488751" cy="14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Weakly</a:t>
            </a: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-Supervised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27" name="Google Shape;122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83"/>
          <p:cNvSpPr/>
          <p:nvPr/>
        </p:nvSpPr>
        <p:spPr>
          <a:xfrm>
            <a:off x="4320775" y="1588900"/>
            <a:ext cx="1295400" cy="6210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Weak Learner</a:t>
            </a:r>
            <a:endParaRPr b="1" sz="1000"/>
          </a:p>
        </p:txBody>
      </p:sp>
      <p:sp>
        <p:nvSpPr>
          <p:cNvPr id="1229" name="Google Shape;1229;p83"/>
          <p:cNvSpPr/>
          <p:nvPr/>
        </p:nvSpPr>
        <p:spPr>
          <a:xfrm>
            <a:off x="4320775" y="2426575"/>
            <a:ext cx="1295400" cy="6210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Weak Learner</a:t>
            </a:r>
            <a:endParaRPr b="1" sz="1000"/>
          </a:p>
        </p:txBody>
      </p:sp>
      <p:sp>
        <p:nvSpPr>
          <p:cNvPr id="1230" name="Google Shape;1230;p83"/>
          <p:cNvSpPr/>
          <p:nvPr/>
        </p:nvSpPr>
        <p:spPr>
          <a:xfrm>
            <a:off x="4320775" y="3264250"/>
            <a:ext cx="1295400" cy="6210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Weak Learner</a:t>
            </a:r>
            <a:endParaRPr b="1" sz="1000"/>
          </a:p>
        </p:txBody>
      </p:sp>
      <p:sp>
        <p:nvSpPr>
          <p:cNvPr id="1231" name="Google Shape;1231;p83"/>
          <p:cNvSpPr/>
          <p:nvPr/>
        </p:nvSpPr>
        <p:spPr>
          <a:xfrm>
            <a:off x="4221925" y="1445850"/>
            <a:ext cx="1512300" cy="259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83"/>
          <p:cNvSpPr/>
          <p:nvPr/>
        </p:nvSpPr>
        <p:spPr>
          <a:xfrm>
            <a:off x="2932600" y="1417950"/>
            <a:ext cx="866700" cy="12402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Noisy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33" name="Google Shape;1233;p83"/>
          <p:cNvSpPr/>
          <p:nvPr/>
        </p:nvSpPr>
        <p:spPr>
          <a:xfrm>
            <a:off x="3870613" y="17667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83"/>
          <p:cNvSpPr txBox="1"/>
          <p:nvPr/>
        </p:nvSpPr>
        <p:spPr>
          <a:xfrm>
            <a:off x="6348625" y="1417950"/>
            <a:ext cx="14100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1)  </a:t>
            </a:r>
            <a:r>
              <a:rPr b="1" lang="en" sz="1000"/>
              <a:t>An ensemble set of models are trained on noisy labeled data.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35" name="Google Shape;1235;p83"/>
          <p:cNvCxnSpPr/>
          <p:nvPr/>
        </p:nvCxnSpPr>
        <p:spPr>
          <a:xfrm flipH="1">
            <a:off x="5734225" y="1658525"/>
            <a:ext cx="614400" cy="315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6" name="Google Shape;1236;p83"/>
          <p:cNvSpPr txBox="1"/>
          <p:nvPr/>
        </p:nvSpPr>
        <p:spPr>
          <a:xfrm>
            <a:off x="1117725" y="2024050"/>
            <a:ext cx="11244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Source is generally from crowd sourced data.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37" name="Google Shape;1237;p83"/>
          <p:cNvCxnSpPr/>
          <p:nvPr/>
        </p:nvCxnSpPr>
        <p:spPr>
          <a:xfrm flipH="1" rot="10800000">
            <a:off x="2181850" y="2209975"/>
            <a:ext cx="559200" cy="271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8" name="Google Shape;1238;p83"/>
          <p:cNvSpPr/>
          <p:nvPr/>
        </p:nvSpPr>
        <p:spPr>
          <a:xfrm>
            <a:off x="2932600" y="2851475"/>
            <a:ext cx="866700" cy="12402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Labeled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39" name="Google Shape;1239;p83"/>
          <p:cNvSpPr txBox="1"/>
          <p:nvPr/>
        </p:nvSpPr>
        <p:spPr>
          <a:xfrm>
            <a:off x="1286725" y="3264250"/>
            <a:ext cx="10449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Good Label data.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40" name="Google Shape;1240;p83"/>
          <p:cNvCxnSpPr/>
          <p:nvPr/>
        </p:nvCxnSpPr>
        <p:spPr>
          <a:xfrm flipH="1" rot="10800000">
            <a:off x="2082175" y="3292450"/>
            <a:ext cx="784800" cy="243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1" name="Google Shape;1241;p83"/>
          <p:cNvSpPr/>
          <p:nvPr/>
        </p:nvSpPr>
        <p:spPr>
          <a:xfrm>
            <a:off x="3906050" y="314567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83"/>
          <p:cNvSpPr txBox="1"/>
          <p:nvPr/>
        </p:nvSpPr>
        <p:spPr>
          <a:xfrm>
            <a:off x="6348625" y="2945350"/>
            <a:ext cx="14100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2</a:t>
            </a:r>
            <a:r>
              <a:rPr b="1" lang="en" sz="1000"/>
              <a:t>)  The ensemble set of models is fine-tuned on good label data.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43" name="Google Shape;1243;p83"/>
          <p:cNvCxnSpPr/>
          <p:nvPr/>
        </p:nvCxnSpPr>
        <p:spPr>
          <a:xfrm flipH="1">
            <a:off x="5734225" y="3185925"/>
            <a:ext cx="614400" cy="315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4" name="Google Shape;1244;p83"/>
          <p:cNvSpPr txBox="1"/>
          <p:nvPr/>
        </p:nvSpPr>
        <p:spPr>
          <a:xfrm>
            <a:off x="4154875" y="1167713"/>
            <a:ext cx="1646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Ensemble in Training</a:t>
            </a:r>
            <a:endParaRPr b="1"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Weakly-Supervised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50" name="Google Shape;125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84"/>
          <p:cNvSpPr/>
          <p:nvPr/>
        </p:nvSpPr>
        <p:spPr>
          <a:xfrm>
            <a:off x="2312225" y="1770050"/>
            <a:ext cx="1295400" cy="6210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Weak Learner</a:t>
            </a:r>
            <a:endParaRPr b="1" sz="1000"/>
          </a:p>
        </p:txBody>
      </p:sp>
      <p:sp>
        <p:nvSpPr>
          <p:cNvPr id="1252" name="Google Shape;1252;p84"/>
          <p:cNvSpPr/>
          <p:nvPr/>
        </p:nvSpPr>
        <p:spPr>
          <a:xfrm>
            <a:off x="2312225" y="2607725"/>
            <a:ext cx="1295400" cy="6210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Weak Learner</a:t>
            </a:r>
            <a:endParaRPr b="1" sz="1000"/>
          </a:p>
        </p:txBody>
      </p:sp>
      <p:sp>
        <p:nvSpPr>
          <p:cNvPr id="1253" name="Google Shape;1253;p84"/>
          <p:cNvSpPr/>
          <p:nvPr/>
        </p:nvSpPr>
        <p:spPr>
          <a:xfrm>
            <a:off x="2312225" y="3445400"/>
            <a:ext cx="1295400" cy="6210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Weak Learner</a:t>
            </a:r>
            <a:endParaRPr b="1" sz="1000"/>
          </a:p>
        </p:txBody>
      </p:sp>
      <p:sp>
        <p:nvSpPr>
          <p:cNvPr id="1254" name="Google Shape;1254;p84"/>
          <p:cNvSpPr/>
          <p:nvPr/>
        </p:nvSpPr>
        <p:spPr>
          <a:xfrm>
            <a:off x="2213375" y="1627000"/>
            <a:ext cx="1512300" cy="259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84"/>
          <p:cNvSpPr/>
          <p:nvPr/>
        </p:nvSpPr>
        <p:spPr>
          <a:xfrm>
            <a:off x="939800" y="2207225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Noisy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56" name="Google Shape;1256;p84"/>
          <p:cNvSpPr/>
          <p:nvPr/>
        </p:nvSpPr>
        <p:spPr>
          <a:xfrm>
            <a:off x="1877813" y="26116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84"/>
          <p:cNvSpPr txBox="1"/>
          <p:nvPr/>
        </p:nvSpPr>
        <p:spPr>
          <a:xfrm>
            <a:off x="4113350" y="1221775"/>
            <a:ext cx="13428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weakly trained ensemble is used to generate “less noisy” labels.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58" name="Google Shape;1258;p84"/>
          <p:cNvCxnSpPr>
            <a:endCxn id="1255" idx="3"/>
          </p:cNvCxnSpPr>
          <p:nvPr/>
        </p:nvCxnSpPr>
        <p:spPr>
          <a:xfrm rot="-5400000">
            <a:off x="1097000" y="3572075"/>
            <a:ext cx="313500" cy="238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9" name="Google Shape;1259;p84"/>
          <p:cNvSpPr txBox="1"/>
          <p:nvPr/>
        </p:nvSpPr>
        <p:spPr>
          <a:xfrm>
            <a:off x="2146325" y="1348875"/>
            <a:ext cx="1792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Weakly Trained Ensemble</a:t>
            </a:r>
            <a:endParaRPr b="1" sz="1000"/>
          </a:p>
        </p:txBody>
      </p:sp>
      <p:sp>
        <p:nvSpPr>
          <p:cNvPr id="1260" name="Google Shape;1260;p84"/>
          <p:cNvSpPr/>
          <p:nvPr/>
        </p:nvSpPr>
        <p:spPr>
          <a:xfrm>
            <a:off x="3786713" y="264585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84"/>
          <p:cNvSpPr/>
          <p:nvPr/>
        </p:nvSpPr>
        <p:spPr>
          <a:xfrm>
            <a:off x="4174925" y="2264975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Less</a:t>
            </a:r>
            <a:br>
              <a:rPr b="1" lang="en" sz="1000"/>
            </a:br>
            <a:r>
              <a:rPr b="1" lang="en" sz="1000"/>
              <a:t>Noisy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62" name="Google Shape;1262;p84"/>
          <p:cNvSpPr txBox="1"/>
          <p:nvPr/>
        </p:nvSpPr>
        <p:spPr>
          <a:xfrm>
            <a:off x="721300" y="3752900"/>
            <a:ext cx="13428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noisy data is feed thru the ensemble in predictive mode.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63" name="Google Shape;1263;p84"/>
          <p:cNvCxnSpPr/>
          <p:nvPr/>
        </p:nvCxnSpPr>
        <p:spPr>
          <a:xfrm flipH="1" rot="-5400000">
            <a:off x="4535875" y="2074775"/>
            <a:ext cx="280800" cy="99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4" name="Google Shape;1264;p84"/>
          <p:cNvSpPr/>
          <p:nvPr/>
        </p:nvSpPr>
        <p:spPr>
          <a:xfrm>
            <a:off x="4174925" y="3676100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Labeled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65" name="Google Shape;1265;p84"/>
          <p:cNvSpPr/>
          <p:nvPr/>
        </p:nvSpPr>
        <p:spPr>
          <a:xfrm>
            <a:off x="5160021" y="2645850"/>
            <a:ext cx="148800" cy="208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84"/>
          <p:cNvSpPr/>
          <p:nvPr/>
        </p:nvSpPr>
        <p:spPr>
          <a:xfrm>
            <a:off x="5427225" y="2983075"/>
            <a:ext cx="1466400" cy="13275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Strong</a:t>
            </a:r>
            <a:br>
              <a:rPr b="1" lang="en" sz="1000"/>
            </a:br>
            <a:r>
              <a:rPr b="1" lang="en" sz="1000"/>
              <a:t>Model</a:t>
            </a:r>
            <a:endParaRPr b="1" sz="1000"/>
          </a:p>
        </p:txBody>
      </p:sp>
      <p:sp>
        <p:nvSpPr>
          <p:cNvPr id="1267" name="Google Shape;1267;p84"/>
          <p:cNvSpPr txBox="1"/>
          <p:nvPr/>
        </p:nvSpPr>
        <p:spPr>
          <a:xfrm>
            <a:off x="6731150" y="1654175"/>
            <a:ext cx="13428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 a strong model with combined good label data and less noisy labeled data.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68" name="Google Shape;1268;p84"/>
          <p:cNvCxnSpPr/>
          <p:nvPr/>
        </p:nvCxnSpPr>
        <p:spPr>
          <a:xfrm rot="5400000">
            <a:off x="6540150" y="2529800"/>
            <a:ext cx="465300" cy="438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2019 Production Flow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340" name="Google Shape;3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50" y="1054375"/>
            <a:ext cx="895449" cy="89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3975" y="1151375"/>
            <a:ext cx="853250" cy="8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0"/>
          <p:cNvSpPr txBox="1"/>
          <p:nvPr/>
        </p:nvSpPr>
        <p:spPr>
          <a:xfrm>
            <a:off x="559050" y="8198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Data Repo</a:t>
            </a:r>
            <a:endParaRPr sz="900"/>
          </a:p>
        </p:txBody>
      </p:sp>
      <p:sp>
        <p:nvSpPr>
          <p:cNvPr id="343" name="Google Shape;343;p40"/>
          <p:cNvSpPr txBox="1"/>
          <p:nvPr/>
        </p:nvSpPr>
        <p:spPr>
          <a:xfrm>
            <a:off x="7805375" y="8472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Data Labelling</a:t>
            </a:r>
            <a:endParaRPr sz="900"/>
          </a:p>
        </p:txBody>
      </p:sp>
      <p:pic>
        <p:nvPicPr>
          <p:cNvPr id="344" name="Google Shape;34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150" y="2571750"/>
            <a:ext cx="853251" cy="85325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0"/>
          <p:cNvSpPr/>
          <p:nvPr/>
        </p:nvSpPr>
        <p:spPr>
          <a:xfrm>
            <a:off x="1464850" y="1432375"/>
            <a:ext cx="6312600" cy="118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0"/>
          <p:cNvSpPr/>
          <p:nvPr/>
        </p:nvSpPr>
        <p:spPr>
          <a:xfrm>
            <a:off x="728025" y="2083450"/>
            <a:ext cx="337500" cy="265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 txBox="1"/>
          <p:nvPr/>
        </p:nvSpPr>
        <p:spPr>
          <a:xfrm>
            <a:off x="359325" y="238507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Data Distribution</a:t>
            </a:r>
            <a:endParaRPr sz="900"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8825" y="2571750"/>
            <a:ext cx="853250" cy="8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/>
          <p:nvPr/>
        </p:nvSpPr>
        <p:spPr>
          <a:xfrm>
            <a:off x="1592463" y="2729125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5775" y="3879925"/>
            <a:ext cx="1140001" cy="6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4375" y="3867000"/>
            <a:ext cx="1140001" cy="6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7425" y="3867000"/>
            <a:ext cx="1140001" cy="6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0"/>
          <p:cNvSpPr txBox="1"/>
          <p:nvPr/>
        </p:nvSpPr>
        <p:spPr>
          <a:xfrm>
            <a:off x="2023950" y="2359250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  <p:sp>
        <p:nvSpPr>
          <p:cNvPr id="354" name="Google Shape;354;p40"/>
          <p:cNvSpPr/>
          <p:nvPr/>
        </p:nvSpPr>
        <p:spPr>
          <a:xfrm rot="5400000">
            <a:off x="2266250" y="2759325"/>
            <a:ext cx="380700" cy="1728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26200" y="2649600"/>
            <a:ext cx="642900" cy="64164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0"/>
          <p:cNvSpPr txBox="1"/>
          <p:nvPr/>
        </p:nvSpPr>
        <p:spPr>
          <a:xfrm>
            <a:off x="1919150" y="3665800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Instances</a:t>
            </a:r>
            <a:endParaRPr sz="900"/>
          </a:p>
        </p:txBody>
      </p:sp>
      <p:sp>
        <p:nvSpPr>
          <p:cNvPr id="357" name="Google Shape;357;p40"/>
          <p:cNvSpPr/>
          <p:nvPr/>
        </p:nvSpPr>
        <p:spPr>
          <a:xfrm>
            <a:off x="3170475" y="2729125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0"/>
          <p:cNvSpPr txBox="1"/>
          <p:nvPr/>
        </p:nvSpPr>
        <p:spPr>
          <a:xfrm>
            <a:off x="3588900" y="1700750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Validation</a:t>
            </a:r>
            <a:endParaRPr sz="900"/>
          </a:p>
        </p:txBody>
      </p:sp>
      <p:pic>
        <p:nvPicPr>
          <p:cNvPr id="359" name="Google Shape;359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26200" y="1928850"/>
            <a:ext cx="642900" cy="6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/>
          <p:nvPr/>
        </p:nvSpPr>
        <p:spPr>
          <a:xfrm flipH="1" rot="-5400000">
            <a:off x="2891100" y="1763150"/>
            <a:ext cx="269700" cy="1109100"/>
          </a:xfrm>
          <a:prstGeom prst="bentArrow">
            <a:avLst>
              <a:gd fmla="val 25000" name="adj1"/>
              <a:gd fmla="val 19978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0"/>
          <p:cNvSpPr/>
          <p:nvPr/>
        </p:nvSpPr>
        <p:spPr>
          <a:xfrm>
            <a:off x="4517525" y="2701175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0"/>
          <p:cNvSpPr txBox="1"/>
          <p:nvPr/>
        </p:nvSpPr>
        <p:spPr>
          <a:xfrm>
            <a:off x="4885175" y="238507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Versioning</a:t>
            </a:r>
            <a:endParaRPr sz="900"/>
          </a:p>
        </p:txBody>
      </p:sp>
      <p:pic>
        <p:nvPicPr>
          <p:cNvPr id="363" name="Google Shape;363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06513" y="3777175"/>
            <a:ext cx="703675" cy="7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 txBox="1"/>
          <p:nvPr/>
        </p:nvSpPr>
        <p:spPr>
          <a:xfrm>
            <a:off x="4655925" y="3548325"/>
            <a:ext cx="1247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Trained Model Repo</a:t>
            </a:r>
            <a:endParaRPr sz="900"/>
          </a:p>
        </p:txBody>
      </p:sp>
      <p:sp>
        <p:nvSpPr>
          <p:cNvPr id="365" name="Google Shape;365;p40"/>
          <p:cNvSpPr/>
          <p:nvPr/>
        </p:nvSpPr>
        <p:spPr>
          <a:xfrm>
            <a:off x="5099600" y="3412275"/>
            <a:ext cx="337500" cy="163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0"/>
          <p:cNvSpPr/>
          <p:nvPr/>
        </p:nvSpPr>
        <p:spPr>
          <a:xfrm rot="-5400000">
            <a:off x="3919775" y="3218400"/>
            <a:ext cx="821700" cy="1109100"/>
          </a:xfrm>
          <a:prstGeom prst="bentArrow">
            <a:avLst>
              <a:gd fmla="val 9174" name="adj1"/>
              <a:gd fmla="val 19978" name="adj2"/>
              <a:gd fmla="val 15133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83725" y="2596261"/>
            <a:ext cx="853250" cy="74833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0"/>
          <p:cNvSpPr/>
          <p:nvPr/>
        </p:nvSpPr>
        <p:spPr>
          <a:xfrm>
            <a:off x="5903975" y="2701175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0"/>
          <p:cNvSpPr txBox="1"/>
          <p:nvPr/>
        </p:nvSpPr>
        <p:spPr>
          <a:xfrm>
            <a:off x="6524150" y="2359250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Deploy</a:t>
            </a:r>
            <a:endParaRPr sz="900"/>
          </a:p>
        </p:txBody>
      </p:sp>
      <p:sp>
        <p:nvSpPr>
          <p:cNvPr id="370" name="Google Shape;370;p40"/>
          <p:cNvSpPr/>
          <p:nvPr/>
        </p:nvSpPr>
        <p:spPr>
          <a:xfrm>
            <a:off x="7442575" y="2701175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0"/>
          <p:cNvSpPr txBox="1"/>
          <p:nvPr/>
        </p:nvSpPr>
        <p:spPr>
          <a:xfrm>
            <a:off x="7923175" y="2356363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A/B Testing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72" name="Google Shape;372;p40"/>
          <p:cNvSpPr/>
          <p:nvPr/>
        </p:nvSpPr>
        <p:spPr>
          <a:xfrm rot="10796944">
            <a:off x="8127676" y="2168703"/>
            <a:ext cx="337500" cy="163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0"/>
          <p:cNvSpPr/>
          <p:nvPr/>
        </p:nvSpPr>
        <p:spPr>
          <a:xfrm>
            <a:off x="3626200" y="4240250"/>
            <a:ext cx="1247700" cy="118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ource-Repositories.png" id="375" name="Google Shape;375;p40"/>
          <p:cNvPicPr preferRelativeResize="0"/>
          <p:nvPr/>
        </p:nvPicPr>
        <p:blipFill rotWithShape="1">
          <a:blip r:embed="rId13">
            <a:alphaModFix/>
          </a:blip>
          <a:srcRect b="5092" l="0" r="0" t="5092"/>
          <a:stretch/>
        </p:blipFill>
        <p:spPr>
          <a:xfrm>
            <a:off x="4884224" y="2633131"/>
            <a:ext cx="813300" cy="7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0"/>
          <p:cNvPicPr preferRelativeResize="0"/>
          <p:nvPr/>
        </p:nvPicPr>
        <p:blipFill rotWithShape="1">
          <a:blip r:embed="rId14">
            <a:alphaModFix/>
          </a:blip>
          <a:srcRect b="5092" l="0" r="0" t="5092"/>
          <a:stretch/>
        </p:blipFill>
        <p:spPr>
          <a:xfrm>
            <a:off x="7893475" y="2619800"/>
            <a:ext cx="813300" cy="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0"/>
          <p:cNvSpPr/>
          <p:nvPr/>
        </p:nvSpPr>
        <p:spPr>
          <a:xfrm rot="5400000">
            <a:off x="1441425" y="3780650"/>
            <a:ext cx="252900" cy="16533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1310" y="4733750"/>
            <a:ext cx="703650" cy="39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6060" y="4733750"/>
            <a:ext cx="703650" cy="39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3960" y="4733750"/>
            <a:ext cx="703650" cy="39684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0"/>
          <p:cNvSpPr txBox="1"/>
          <p:nvPr/>
        </p:nvSpPr>
        <p:spPr>
          <a:xfrm>
            <a:off x="1030425" y="4562775"/>
            <a:ext cx="1140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Warmup </a:t>
            </a:r>
            <a:r>
              <a:rPr lang="en" sz="900"/>
              <a:t>Instances</a:t>
            </a:r>
            <a:endParaRPr sz="9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85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85"/>
          <p:cNvSpPr/>
          <p:nvPr/>
        </p:nvSpPr>
        <p:spPr>
          <a:xfrm>
            <a:off x="4572000" y="457175"/>
            <a:ext cx="4576200" cy="469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85"/>
          <p:cNvSpPr txBox="1"/>
          <p:nvPr/>
        </p:nvSpPr>
        <p:spPr>
          <a:xfrm>
            <a:off x="2719975" y="1301375"/>
            <a:ext cx="64212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06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6" name="Google Shape;1276;p85"/>
          <p:cNvSpPr txBox="1"/>
          <p:nvPr>
            <p:ph type="title"/>
          </p:nvPr>
        </p:nvSpPr>
        <p:spPr>
          <a:xfrm>
            <a:off x="761950" y="2219400"/>
            <a:ext cx="38100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Postface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CV and NLP Convergence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82" name="Google Shape;128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86"/>
          <p:cNvSpPr/>
          <p:nvPr/>
        </p:nvSpPr>
        <p:spPr>
          <a:xfrm>
            <a:off x="2457550" y="1843150"/>
            <a:ext cx="2307900" cy="2237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</a:t>
            </a:r>
            <a:endParaRPr/>
          </a:p>
        </p:txBody>
      </p:sp>
      <p:sp>
        <p:nvSpPr>
          <p:cNvPr id="1284" name="Google Shape;1284;p86"/>
          <p:cNvSpPr/>
          <p:nvPr/>
        </p:nvSpPr>
        <p:spPr>
          <a:xfrm>
            <a:off x="4319200" y="1807650"/>
            <a:ext cx="2307900" cy="2237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</a:t>
            </a:r>
            <a:endParaRPr/>
          </a:p>
        </p:txBody>
      </p:sp>
      <p:sp>
        <p:nvSpPr>
          <p:cNvPr id="1285" name="Google Shape;1285;p86"/>
          <p:cNvSpPr txBox="1"/>
          <p:nvPr/>
        </p:nvSpPr>
        <p:spPr>
          <a:xfrm>
            <a:off x="575000" y="1858925"/>
            <a:ext cx="2488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Rise of the “Transformers”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1286" name="Google Shape;1286;p86"/>
          <p:cNvSpPr txBox="1"/>
          <p:nvPr/>
        </p:nvSpPr>
        <p:spPr>
          <a:xfrm>
            <a:off x="681925" y="3674150"/>
            <a:ext cx="14664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Moving away from RNN (e.g. LSTM) to spatial models (e.g., Attention is all you need).</a:t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287" name="Google Shape;1287;p86"/>
          <p:cNvSpPr txBox="1"/>
          <p:nvPr/>
        </p:nvSpPr>
        <p:spPr>
          <a:xfrm>
            <a:off x="2185050" y="960950"/>
            <a:ext cx="4773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D85C6"/>
                </a:solidFill>
              </a:rPr>
              <a:t>NLP and CV Model Designs appear to be Converging</a:t>
            </a:r>
            <a:endParaRPr b="1" i="1">
              <a:solidFill>
                <a:srgbClr val="3D85C6"/>
              </a:solidFill>
            </a:endParaRPr>
          </a:p>
        </p:txBody>
      </p:sp>
      <p:cxnSp>
        <p:nvCxnSpPr>
          <p:cNvPr id="1288" name="Google Shape;1288;p86"/>
          <p:cNvCxnSpPr/>
          <p:nvPr/>
        </p:nvCxnSpPr>
        <p:spPr>
          <a:xfrm flipH="1" rot="10800000">
            <a:off x="1946250" y="3583750"/>
            <a:ext cx="637200" cy="52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9" name="Google Shape;1289;p86"/>
          <p:cNvSpPr txBox="1"/>
          <p:nvPr/>
        </p:nvSpPr>
        <p:spPr>
          <a:xfrm>
            <a:off x="6508900" y="1858925"/>
            <a:ext cx="2488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“Embeddings”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1290" name="Google Shape;1290;p86"/>
          <p:cNvSpPr txBox="1"/>
          <p:nvPr/>
        </p:nvSpPr>
        <p:spPr>
          <a:xfrm>
            <a:off x="6702475" y="3674150"/>
            <a:ext cx="14664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Learn embeddings for images, which are used to train other models.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91" name="Google Shape;1291;p86"/>
          <p:cNvCxnSpPr>
            <a:endCxn id="1284" idx="5"/>
          </p:cNvCxnSpPr>
          <p:nvPr/>
        </p:nvCxnSpPr>
        <p:spPr>
          <a:xfrm rot="10800000">
            <a:off x="6289116" y="3717134"/>
            <a:ext cx="413400" cy="236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Explainable AI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97" name="Google Shape;129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87"/>
          <p:cNvSpPr txBox="1"/>
          <p:nvPr/>
        </p:nvSpPr>
        <p:spPr>
          <a:xfrm>
            <a:off x="834925" y="960950"/>
            <a:ext cx="77034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D85C6"/>
                </a:solidFill>
              </a:rPr>
              <a:t>Society won’t trust Models whose predictions can’t be explained, audited and justified.</a:t>
            </a:r>
            <a:endParaRPr b="1" i="1">
              <a:solidFill>
                <a:srgbClr val="3D85C6"/>
              </a:solidFill>
            </a:endParaRPr>
          </a:p>
        </p:txBody>
      </p:sp>
      <p:pic>
        <p:nvPicPr>
          <p:cNvPr id="1299" name="Google Shape;129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929" y="2076779"/>
            <a:ext cx="1105425" cy="11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87"/>
          <p:cNvSpPr txBox="1"/>
          <p:nvPr/>
        </p:nvSpPr>
        <p:spPr>
          <a:xfrm>
            <a:off x="834925" y="1853000"/>
            <a:ext cx="1327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Black Box Model</a:t>
            </a:r>
            <a:endParaRPr b="1" sz="1000"/>
          </a:p>
        </p:txBody>
      </p:sp>
      <p:sp>
        <p:nvSpPr>
          <p:cNvPr id="1301" name="Google Shape;1301;p87"/>
          <p:cNvSpPr/>
          <p:nvPr/>
        </p:nvSpPr>
        <p:spPr>
          <a:xfrm>
            <a:off x="2272450" y="2306550"/>
            <a:ext cx="1315500" cy="730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Instrument</a:t>
            </a:r>
            <a:endParaRPr b="1" sz="1000"/>
          </a:p>
        </p:txBody>
      </p:sp>
      <p:sp>
        <p:nvSpPr>
          <p:cNvPr id="1302" name="Google Shape;1302;p87"/>
          <p:cNvSpPr/>
          <p:nvPr/>
        </p:nvSpPr>
        <p:spPr>
          <a:xfrm>
            <a:off x="2001838" y="23568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3" name="Google Shape;130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400" y="2074239"/>
            <a:ext cx="1240850" cy="1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87"/>
          <p:cNvSpPr txBox="1"/>
          <p:nvPr/>
        </p:nvSpPr>
        <p:spPr>
          <a:xfrm>
            <a:off x="3920050" y="1828425"/>
            <a:ext cx="1541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Instrumented</a:t>
            </a:r>
            <a:r>
              <a:rPr b="1" lang="en" sz="1000"/>
              <a:t> Model</a:t>
            </a:r>
            <a:endParaRPr b="1" sz="1000"/>
          </a:p>
        </p:txBody>
      </p:sp>
      <p:sp>
        <p:nvSpPr>
          <p:cNvPr id="1305" name="Google Shape;1305;p87"/>
          <p:cNvSpPr/>
          <p:nvPr/>
        </p:nvSpPr>
        <p:spPr>
          <a:xfrm>
            <a:off x="3669113" y="23568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87"/>
          <p:cNvSpPr txBox="1"/>
          <p:nvPr/>
        </p:nvSpPr>
        <p:spPr>
          <a:xfrm>
            <a:off x="1359300" y="3630700"/>
            <a:ext cx="18702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Embed instrumentation into the model layers (profiling.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307" name="Google Shape;1307;p87"/>
          <p:cNvCxnSpPr/>
          <p:nvPr/>
        </p:nvCxnSpPr>
        <p:spPr>
          <a:xfrm rot="-5400000">
            <a:off x="2412550" y="3168325"/>
            <a:ext cx="550800" cy="45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8" name="Google Shape;1308;p87"/>
          <p:cNvSpPr/>
          <p:nvPr/>
        </p:nvSpPr>
        <p:spPr>
          <a:xfrm rot="-5400000">
            <a:off x="4467438" y="31551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87"/>
          <p:cNvSpPr txBox="1"/>
          <p:nvPr/>
        </p:nvSpPr>
        <p:spPr>
          <a:xfrm>
            <a:off x="3987475" y="3574650"/>
            <a:ext cx="11847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F9000"/>
                </a:solidFill>
              </a:rPr>
              <a:t>Make Prediction</a:t>
            </a:r>
            <a:endParaRPr b="1" sz="1000">
              <a:solidFill>
                <a:srgbClr val="BF9000"/>
              </a:solidFill>
            </a:endParaRPr>
          </a:p>
        </p:txBody>
      </p:sp>
      <p:sp>
        <p:nvSpPr>
          <p:cNvPr id="1310" name="Google Shape;1310;p87"/>
          <p:cNvSpPr/>
          <p:nvPr/>
        </p:nvSpPr>
        <p:spPr>
          <a:xfrm>
            <a:off x="5336388" y="2379663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87"/>
          <p:cNvSpPr/>
          <p:nvPr/>
        </p:nvSpPr>
        <p:spPr>
          <a:xfrm>
            <a:off x="5844550" y="1795900"/>
            <a:ext cx="2150400" cy="1906200"/>
          </a:xfrm>
          <a:prstGeom prst="rect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87"/>
          <p:cNvSpPr txBox="1"/>
          <p:nvPr/>
        </p:nvSpPr>
        <p:spPr>
          <a:xfrm>
            <a:off x="6577275" y="1507425"/>
            <a:ext cx="8583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Heat Map</a:t>
            </a:r>
            <a:endParaRPr b="1" sz="1000"/>
          </a:p>
        </p:txBody>
      </p:sp>
      <p:sp>
        <p:nvSpPr>
          <p:cNvPr id="1313" name="Google Shape;1313;p87"/>
          <p:cNvSpPr txBox="1"/>
          <p:nvPr/>
        </p:nvSpPr>
        <p:spPr>
          <a:xfrm>
            <a:off x="5111350" y="4105425"/>
            <a:ext cx="24267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How strong did each feature contribute to the prediction.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314" name="Google Shape;1314;p87"/>
          <p:cNvCxnSpPr/>
          <p:nvPr/>
        </p:nvCxnSpPr>
        <p:spPr>
          <a:xfrm rot="-5400000">
            <a:off x="6314275" y="3719125"/>
            <a:ext cx="550800" cy="45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Explainable </a:t>
            </a: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AI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20" name="Google Shape;132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225" y="1837939"/>
            <a:ext cx="1240850" cy="1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88"/>
          <p:cNvSpPr txBox="1"/>
          <p:nvPr/>
        </p:nvSpPr>
        <p:spPr>
          <a:xfrm>
            <a:off x="1950875" y="1592125"/>
            <a:ext cx="1541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Instrumented Model</a:t>
            </a:r>
            <a:endParaRPr b="1" sz="1000"/>
          </a:p>
        </p:txBody>
      </p:sp>
      <p:sp>
        <p:nvSpPr>
          <p:cNvPr id="1323" name="Google Shape;1323;p88"/>
          <p:cNvSpPr/>
          <p:nvPr/>
        </p:nvSpPr>
        <p:spPr>
          <a:xfrm rot="-5400000">
            <a:off x="2498263" y="29188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88"/>
          <p:cNvSpPr txBox="1"/>
          <p:nvPr/>
        </p:nvSpPr>
        <p:spPr>
          <a:xfrm>
            <a:off x="2018300" y="3338350"/>
            <a:ext cx="11847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F9000"/>
                </a:solidFill>
              </a:rPr>
              <a:t>Make Prediction</a:t>
            </a:r>
            <a:endParaRPr b="1" sz="1000">
              <a:solidFill>
                <a:srgbClr val="BF9000"/>
              </a:solidFill>
            </a:endParaRPr>
          </a:p>
        </p:txBody>
      </p:sp>
      <p:sp>
        <p:nvSpPr>
          <p:cNvPr id="1325" name="Google Shape;1325;p88"/>
          <p:cNvSpPr/>
          <p:nvPr/>
        </p:nvSpPr>
        <p:spPr>
          <a:xfrm>
            <a:off x="3367213" y="2143363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88"/>
          <p:cNvSpPr/>
          <p:nvPr/>
        </p:nvSpPr>
        <p:spPr>
          <a:xfrm>
            <a:off x="3875375" y="1559600"/>
            <a:ext cx="2150400" cy="1906200"/>
          </a:xfrm>
          <a:prstGeom prst="rect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8"/>
          <p:cNvSpPr txBox="1"/>
          <p:nvPr/>
        </p:nvSpPr>
        <p:spPr>
          <a:xfrm>
            <a:off x="4608100" y="1271125"/>
            <a:ext cx="8583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Heat Map</a:t>
            </a:r>
            <a:endParaRPr b="1" sz="1000"/>
          </a:p>
        </p:txBody>
      </p:sp>
      <p:sp>
        <p:nvSpPr>
          <p:cNvPr id="1328" name="Google Shape;1328;p88"/>
          <p:cNvSpPr txBox="1"/>
          <p:nvPr/>
        </p:nvSpPr>
        <p:spPr>
          <a:xfrm>
            <a:off x="3079425" y="3984575"/>
            <a:ext cx="24345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Detect data points in features that where near edge of linear separation.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329" name="Google Shape;1329;p88"/>
          <p:cNvCxnSpPr/>
          <p:nvPr/>
        </p:nvCxnSpPr>
        <p:spPr>
          <a:xfrm rot="-5400000">
            <a:off x="4345100" y="3482825"/>
            <a:ext cx="550800" cy="45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0" name="Google Shape;1330;p88"/>
          <p:cNvSpPr/>
          <p:nvPr/>
        </p:nvSpPr>
        <p:spPr>
          <a:xfrm>
            <a:off x="4151025" y="1776700"/>
            <a:ext cx="291300" cy="271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88"/>
          <p:cNvSpPr/>
          <p:nvPr/>
        </p:nvSpPr>
        <p:spPr>
          <a:xfrm>
            <a:off x="5217125" y="2858050"/>
            <a:ext cx="291300" cy="271200"/>
          </a:xfrm>
          <a:prstGeom prst="ellipse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2" name="Google Shape;1332;p88"/>
          <p:cNvCxnSpPr/>
          <p:nvPr/>
        </p:nvCxnSpPr>
        <p:spPr>
          <a:xfrm flipH="1">
            <a:off x="4442325" y="1482475"/>
            <a:ext cx="2379900" cy="490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3" name="Google Shape;1333;p88"/>
          <p:cNvSpPr txBox="1"/>
          <p:nvPr/>
        </p:nvSpPr>
        <p:spPr>
          <a:xfrm>
            <a:off x="6822225" y="1173025"/>
            <a:ext cx="1621500" cy="10368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</a:rPr>
              <a:t>If a person’s income was X more, it would have flipped the decision.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334" name="Google Shape;1334;p88"/>
          <p:cNvCxnSpPr/>
          <p:nvPr/>
        </p:nvCxnSpPr>
        <p:spPr>
          <a:xfrm rot="10800000">
            <a:off x="5514050" y="3062250"/>
            <a:ext cx="1204800" cy="372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5" name="Google Shape;1335;p88"/>
          <p:cNvSpPr txBox="1"/>
          <p:nvPr/>
        </p:nvSpPr>
        <p:spPr>
          <a:xfrm>
            <a:off x="6724475" y="3018900"/>
            <a:ext cx="1621500" cy="10368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</a:rPr>
              <a:t>If a person’s credit score was Y more, it would have flipped the decision.</a:t>
            </a:r>
            <a:endParaRPr b="1" sz="1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89"/>
          <p:cNvSpPr/>
          <p:nvPr/>
        </p:nvSpPr>
        <p:spPr>
          <a:xfrm>
            <a:off x="3507875" y="1091350"/>
            <a:ext cx="3707100" cy="3615600"/>
          </a:xfrm>
          <a:prstGeom prst="ellipse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83F04"/>
                </a:solidFill>
              </a:rPr>
              <a:t>Production</a:t>
            </a:r>
            <a:endParaRPr b="1">
              <a:solidFill>
                <a:srgbClr val="783F04"/>
              </a:solidFill>
            </a:endParaRPr>
          </a:p>
        </p:txBody>
      </p:sp>
      <p:sp>
        <p:nvSpPr>
          <p:cNvPr id="1341" name="Google Shape;1341;p89"/>
          <p:cNvSpPr/>
          <p:nvPr/>
        </p:nvSpPr>
        <p:spPr>
          <a:xfrm>
            <a:off x="1016075" y="1091350"/>
            <a:ext cx="3828000" cy="3615600"/>
          </a:xfrm>
          <a:prstGeom prst="ellipse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83F04"/>
                </a:solidFill>
              </a:rPr>
              <a:t>Innovation</a:t>
            </a:r>
            <a:br>
              <a:rPr b="1" lang="en">
                <a:solidFill>
                  <a:srgbClr val="783F04"/>
                </a:solidFill>
              </a:rPr>
            </a:br>
            <a:r>
              <a:rPr b="1" lang="en">
                <a:solidFill>
                  <a:srgbClr val="783F04"/>
                </a:solidFill>
              </a:rPr>
              <a:t>Centers</a:t>
            </a:r>
            <a:endParaRPr b="1">
              <a:solidFill>
                <a:srgbClr val="783F04"/>
              </a:solidFill>
            </a:endParaRPr>
          </a:p>
        </p:txBody>
      </p:sp>
      <p:sp>
        <p:nvSpPr>
          <p:cNvPr id="1342" name="Google Shape;1342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(2020) </a:t>
            </a: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Job Definitions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43" name="Google Shape;134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050" y="2575025"/>
            <a:ext cx="642600" cy="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89"/>
          <p:cNvSpPr txBox="1"/>
          <p:nvPr/>
        </p:nvSpPr>
        <p:spPr>
          <a:xfrm>
            <a:off x="1508975" y="2139125"/>
            <a:ext cx="1466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Research Data Scientists</a:t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346" name="Google Shape;1346;p89"/>
          <p:cNvSpPr txBox="1"/>
          <p:nvPr/>
        </p:nvSpPr>
        <p:spPr>
          <a:xfrm>
            <a:off x="3327963" y="1527475"/>
            <a:ext cx="1466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Applied</a:t>
            </a:r>
            <a:r>
              <a:rPr b="1" lang="en" sz="1000"/>
              <a:t> Data Scientists (Senior)</a:t>
            </a:r>
            <a:endParaRPr b="1" sz="1000">
              <a:solidFill>
                <a:srgbClr val="38761D"/>
              </a:solidFill>
            </a:endParaRPr>
          </a:p>
        </p:txBody>
      </p:sp>
      <p:pic>
        <p:nvPicPr>
          <p:cNvPr id="1347" name="Google Shape;134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938" y="1994900"/>
            <a:ext cx="642600" cy="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89"/>
          <p:cNvSpPr txBox="1"/>
          <p:nvPr/>
        </p:nvSpPr>
        <p:spPr>
          <a:xfrm>
            <a:off x="3327963" y="2781725"/>
            <a:ext cx="1466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Machine Learning Engineers</a:t>
            </a:r>
            <a:endParaRPr b="1" sz="1000">
              <a:solidFill>
                <a:srgbClr val="38761D"/>
              </a:solidFill>
            </a:endParaRPr>
          </a:p>
        </p:txBody>
      </p:sp>
      <p:pic>
        <p:nvPicPr>
          <p:cNvPr id="1349" name="Google Shape;134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188" y="3136450"/>
            <a:ext cx="642600" cy="6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025" y="1889775"/>
            <a:ext cx="642600" cy="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89"/>
          <p:cNvSpPr txBox="1"/>
          <p:nvPr/>
        </p:nvSpPr>
        <p:spPr>
          <a:xfrm>
            <a:off x="5055275" y="1422350"/>
            <a:ext cx="1466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Machine Learning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Operations</a:t>
            </a:r>
            <a:endParaRPr b="1" sz="1000"/>
          </a:p>
        </p:txBody>
      </p:sp>
      <p:sp>
        <p:nvSpPr>
          <p:cNvPr id="1352" name="Google Shape;1352;p89"/>
          <p:cNvSpPr txBox="1"/>
          <p:nvPr/>
        </p:nvSpPr>
        <p:spPr>
          <a:xfrm>
            <a:off x="4962125" y="3025900"/>
            <a:ext cx="1466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Data Engineers</a:t>
            </a:r>
            <a:endParaRPr b="1" sz="1000"/>
          </a:p>
        </p:txBody>
      </p:sp>
      <p:pic>
        <p:nvPicPr>
          <p:cNvPr id="1353" name="Google Shape;135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400" y="3353950"/>
            <a:ext cx="642600" cy="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89"/>
          <p:cNvSpPr txBox="1"/>
          <p:nvPr/>
        </p:nvSpPr>
        <p:spPr>
          <a:xfrm>
            <a:off x="6364125" y="2073375"/>
            <a:ext cx="1466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AI Application</a:t>
            </a:r>
            <a:br>
              <a:rPr b="1" lang="en" sz="1000"/>
            </a:br>
            <a:r>
              <a:rPr b="1" lang="en" sz="1000"/>
              <a:t>Engineers</a:t>
            </a:r>
            <a:endParaRPr b="1" sz="1000"/>
          </a:p>
        </p:txBody>
      </p:sp>
      <p:pic>
        <p:nvPicPr>
          <p:cNvPr id="1355" name="Google Shape;135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5700" y="2575025"/>
            <a:ext cx="642600" cy="6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375" y="3991475"/>
            <a:ext cx="642600" cy="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89"/>
          <p:cNvSpPr txBox="1"/>
          <p:nvPr/>
        </p:nvSpPr>
        <p:spPr>
          <a:xfrm>
            <a:off x="6699500" y="3779050"/>
            <a:ext cx="4356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QA</a:t>
            </a:r>
            <a:endParaRPr b="1" sz="1000"/>
          </a:p>
        </p:txBody>
      </p:sp>
      <p:sp>
        <p:nvSpPr>
          <p:cNvPr id="1358" name="Google Shape;1358;p89"/>
          <p:cNvSpPr txBox="1"/>
          <p:nvPr/>
        </p:nvSpPr>
        <p:spPr>
          <a:xfrm>
            <a:off x="7341100" y="4026425"/>
            <a:ext cx="93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0000"/>
                </a:solidFill>
              </a:rPr>
              <a:t>Not well defined how QA fits in.</a:t>
            </a:r>
            <a:endParaRPr sz="10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90"/>
          <p:cNvSpPr txBox="1"/>
          <p:nvPr>
            <p:ph type="title"/>
          </p:nvPr>
        </p:nvSpPr>
        <p:spPr>
          <a:xfrm>
            <a:off x="437150" y="1219150"/>
            <a:ext cx="3907200" cy="15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Google is a </a:t>
            </a:r>
            <a:r>
              <a:rPr lang="en" sz="2400">
                <a:solidFill>
                  <a:schemeClr val="dk1"/>
                </a:solidFill>
              </a:rPr>
              <a:t>Leader</a:t>
            </a:r>
            <a:r>
              <a:rPr lang="en" sz="2400"/>
              <a:t> in The Forrester New Wave</a:t>
            </a:r>
            <a:r>
              <a:rPr b="0" lang="en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™</a:t>
            </a:r>
            <a:r>
              <a:rPr lang="en" sz="2400"/>
              <a:t>: Computer Vision Platforms, Q4 2019</a:t>
            </a:r>
            <a:endParaRPr sz="2400"/>
          </a:p>
        </p:txBody>
      </p:sp>
      <p:pic>
        <p:nvPicPr>
          <p:cNvPr id="1364" name="Google Shape;136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52" y="428697"/>
            <a:ext cx="1331675" cy="2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375" y="379850"/>
            <a:ext cx="4342448" cy="4383805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90"/>
          <p:cNvSpPr txBox="1"/>
          <p:nvPr/>
        </p:nvSpPr>
        <p:spPr>
          <a:xfrm>
            <a:off x="249650" y="3657600"/>
            <a:ext cx="42390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CCCCCC"/>
                </a:solidFill>
              </a:rPr>
              <a:t>The Forrester New Wave™ is copyrighted by Forrester Research, Inc. Forrester and Forrester Wave™ are trademarks of Forrester Research, Inc. The Forrester New Wave™ is a graphical representation of Forrester’s call on a market. Forrester does not endorse any vendor, product, or service depicted in the Forrester New Wave™. Information is based on best available resources. Opinions reflect judgment at the time and are subject to change.</a:t>
            </a:r>
            <a:endParaRPr i="1" sz="7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1"/>
          <p:cNvSpPr/>
          <p:nvPr/>
        </p:nvSpPr>
        <p:spPr>
          <a:xfrm>
            <a:off x="4572000" y="457175"/>
            <a:ext cx="4576200" cy="469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1"/>
          <p:cNvSpPr txBox="1"/>
          <p:nvPr/>
        </p:nvSpPr>
        <p:spPr>
          <a:xfrm>
            <a:off x="2719975" y="1301375"/>
            <a:ext cx="64212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02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41"/>
          <p:cNvSpPr txBox="1"/>
          <p:nvPr>
            <p:ph type="title"/>
          </p:nvPr>
        </p:nvSpPr>
        <p:spPr>
          <a:xfrm>
            <a:off x="761950" y="2219400"/>
            <a:ext cx="3810000" cy="2114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It’s Not Just a Model</a:t>
            </a:r>
            <a:br>
              <a:rPr lang="en" sz="3000"/>
            </a:br>
            <a:r>
              <a:rPr lang="en" sz="3000"/>
              <a:t>Anymore!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Model vs. Application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95" name="Google Shape;3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2"/>
          <p:cNvSpPr txBox="1"/>
          <p:nvPr/>
        </p:nvSpPr>
        <p:spPr>
          <a:xfrm>
            <a:off x="645900" y="1126375"/>
            <a:ext cx="81129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don’t talk anymore about a “single model”, or a collection of independent models.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now build applications as composition (amalgamation) of models and AI services (APIs, Turnkey solutions).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Models are becoming more: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Multi-Task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Self (Meta) Learning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Common Layers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Connecting via Embeddings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Macro Architecture for Classifier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02" name="Google Shape;4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3"/>
          <p:cNvSpPr/>
          <p:nvPr/>
        </p:nvSpPr>
        <p:spPr>
          <a:xfrm>
            <a:off x="7302754" y="3063840"/>
            <a:ext cx="1461300" cy="910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3"/>
          <p:cNvSpPr/>
          <p:nvPr/>
        </p:nvSpPr>
        <p:spPr>
          <a:xfrm>
            <a:off x="1755831" y="3142779"/>
            <a:ext cx="1134300" cy="680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Stem</a:t>
            </a:r>
            <a:br>
              <a:rPr b="1" lang="en" sz="1000"/>
            </a:br>
            <a:r>
              <a:rPr b="1" lang="en" sz="1000"/>
              <a:t>Convolution Group</a:t>
            </a:r>
            <a:endParaRPr b="1" sz="1000"/>
          </a:p>
        </p:txBody>
      </p:sp>
      <p:sp>
        <p:nvSpPr>
          <p:cNvPr id="405" name="Google Shape;405;p43"/>
          <p:cNvSpPr/>
          <p:nvPr/>
        </p:nvSpPr>
        <p:spPr>
          <a:xfrm>
            <a:off x="3332517" y="2434131"/>
            <a:ext cx="800100" cy="22311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406" name="Google Shape;406;p43"/>
          <p:cNvSpPr/>
          <p:nvPr/>
        </p:nvSpPr>
        <p:spPr>
          <a:xfrm rot="-5400000">
            <a:off x="2594691" y="3392385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3"/>
          <p:cNvSpPr/>
          <p:nvPr/>
        </p:nvSpPr>
        <p:spPr>
          <a:xfrm rot="-5400000">
            <a:off x="3796558" y="3423987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3"/>
          <p:cNvSpPr txBox="1"/>
          <p:nvPr/>
        </p:nvSpPr>
        <p:spPr>
          <a:xfrm>
            <a:off x="3702909" y="1595525"/>
            <a:ext cx="3510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Macro-Architecture (e.g., CNN)</a:t>
            </a:r>
            <a:endParaRPr b="1" sz="1200"/>
          </a:p>
        </p:txBody>
      </p:sp>
      <p:sp>
        <p:nvSpPr>
          <p:cNvPr id="409" name="Google Shape;409;p43"/>
          <p:cNvSpPr/>
          <p:nvPr/>
        </p:nvSpPr>
        <p:spPr>
          <a:xfrm>
            <a:off x="4370825" y="2403338"/>
            <a:ext cx="800100" cy="22311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410" name="Google Shape;410;p43"/>
          <p:cNvSpPr/>
          <p:nvPr/>
        </p:nvSpPr>
        <p:spPr>
          <a:xfrm rot="-5400000">
            <a:off x="4834878" y="3392373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3"/>
          <p:cNvSpPr/>
          <p:nvPr/>
        </p:nvSpPr>
        <p:spPr>
          <a:xfrm>
            <a:off x="5409145" y="2434131"/>
            <a:ext cx="800100" cy="22311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Group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412" name="Google Shape;412;p43"/>
          <p:cNvSpPr/>
          <p:nvPr/>
        </p:nvSpPr>
        <p:spPr>
          <a:xfrm rot="-5400000">
            <a:off x="5873210" y="3423987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3"/>
          <p:cNvSpPr/>
          <p:nvPr/>
        </p:nvSpPr>
        <p:spPr>
          <a:xfrm>
            <a:off x="7390728" y="3161013"/>
            <a:ext cx="1285500" cy="680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Classifier</a:t>
            </a:r>
            <a:br>
              <a:rPr b="1" lang="en" sz="1000"/>
            </a:br>
            <a:r>
              <a:rPr b="1" lang="en" sz="1000"/>
              <a:t>Group</a:t>
            </a:r>
            <a:endParaRPr b="1" sz="1000"/>
          </a:p>
        </p:txBody>
      </p:sp>
      <p:sp>
        <p:nvSpPr>
          <p:cNvPr id="414" name="Google Shape;414;p43"/>
          <p:cNvSpPr/>
          <p:nvPr/>
        </p:nvSpPr>
        <p:spPr>
          <a:xfrm>
            <a:off x="3169087" y="2288869"/>
            <a:ext cx="3801000" cy="24909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 txBox="1"/>
          <p:nvPr/>
        </p:nvSpPr>
        <p:spPr>
          <a:xfrm>
            <a:off x="6411823" y="3142779"/>
            <a:ext cx="7137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...</a:t>
            </a:r>
            <a:endParaRPr b="1" sz="2400"/>
          </a:p>
        </p:txBody>
      </p:sp>
      <p:sp>
        <p:nvSpPr>
          <p:cNvPr id="416" name="Google Shape;416;p43"/>
          <p:cNvSpPr/>
          <p:nvPr/>
        </p:nvSpPr>
        <p:spPr>
          <a:xfrm rot="-5400000">
            <a:off x="6681307" y="3472567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83808" y="3142779"/>
            <a:ext cx="1134300" cy="680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Pre-Stem</a:t>
            </a:r>
            <a:br>
              <a:rPr b="1" lang="en" sz="1000"/>
            </a:br>
            <a:r>
              <a:rPr b="1" lang="en" sz="1000"/>
              <a:t>Group</a:t>
            </a:r>
            <a:endParaRPr b="1" sz="1000"/>
          </a:p>
        </p:txBody>
      </p:sp>
      <p:sp>
        <p:nvSpPr>
          <p:cNvPr id="418" name="Google Shape;418;p43"/>
          <p:cNvSpPr/>
          <p:nvPr/>
        </p:nvSpPr>
        <p:spPr>
          <a:xfrm rot="-5400000">
            <a:off x="1131885" y="3392385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243475" y="2921439"/>
            <a:ext cx="2687100" cy="1096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1230135" y="2642971"/>
            <a:ext cx="713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34343"/>
                </a:solidFill>
              </a:rPr>
              <a:t>Stem</a:t>
            </a:r>
            <a:endParaRPr b="1" i="1" sz="1200">
              <a:solidFill>
                <a:srgbClr val="434343"/>
              </a:solidFill>
            </a:endParaRPr>
          </a:p>
        </p:txBody>
      </p:sp>
      <p:sp>
        <p:nvSpPr>
          <p:cNvPr id="421" name="Google Shape;421;p43"/>
          <p:cNvSpPr txBox="1"/>
          <p:nvPr/>
        </p:nvSpPr>
        <p:spPr>
          <a:xfrm>
            <a:off x="4653376" y="1966925"/>
            <a:ext cx="850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34343"/>
                </a:solidFill>
              </a:rPr>
              <a:t>Learner</a:t>
            </a:r>
            <a:endParaRPr b="1" i="1" sz="1200">
              <a:solidFill>
                <a:srgbClr val="434343"/>
              </a:solidFill>
            </a:endParaRPr>
          </a:p>
        </p:txBody>
      </p:sp>
      <p:sp>
        <p:nvSpPr>
          <p:cNvPr id="422" name="Google Shape;422;p43"/>
          <p:cNvSpPr txBox="1"/>
          <p:nvPr/>
        </p:nvSpPr>
        <p:spPr>
          <a:xfrm>
            <a:off x="7539699" y="2692350"/>
            <a:ext cx="966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34343"/>
                </a:solidFill>
              </a:rPr>
              <a:t>Classifier</a:t>
            </a:r>
            <a:endParaRPr b="1" i="1" sz="1200">
              <a:solidFill>
                <a:srgbClr val="434343"/>
              </a:solidFill>
            </a:endParaRPr>
          </a:p>
        </p:txBody>
      </p:sp>
      <p:sp>
        <p:nvSpPr>
          <p:cNvPr id="423" name="Google Shape;423;p43"/>
          <p:cNvSpPr/>
          <p:nvPr/>
        </p:nvSpPr>
        <p:spPr>
          <a:xfrm>
            <a:off x="283800" y="1648250"/>
            <a:ext cx="1361100" cy="786000"/>
          </a:xfrm>
          <a:prstGeom prst="wedgeRoundRectCallout">
            <a:avLst>
              <a:gd fmla="val -22923" name="adj1"/>
              <a:gd fmla="val 140913" name="adj2"/>
              <a:gd fmla="val 0" name="adj3"/>
            </a:avLst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Data</a:t>
            </a:r>
            <a:endParaRPr sz="800"/>
          </a:p>
        </p:txBody>
      </p:sp>
      <p:sp>
        <p:nvSpPr>
          <p:cNvPr id="424" name="Google Shape;424;p43"/>
          <p:cNvSpPr txBox="1"/>
          <p:nvPr/>
        </p:nvSpPr>
        <p:spPr>
          <a:xfrm>
            <a:off x="1604625" y="4211850"/>
            <a:ext cx="12855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Learned Feature Maps</a:t>
            </a:r>
            <a:endParaRPr sz="800">
              <a:solidFill>
                <a:srgbClr val="3C78D8"/>
              </a:solidFill>
            </a:endParaRPr>
          </a:p>
        </p:txBody>
      </p:sp>
      <p:cxnSp>
        <p:nvCxnSpPr>
          <p:cNvPr id="425" name="Google Shape;425;p43"/>
          <p:cNvCxnSpPr>
            <a:stCxn id="424" idx="3"/>
          </p:cNvCxnSpPr>
          <p:nvPr/>
        </p:nvCxnSpPr>
        <p:spPr>
          <a:xfrm flipH="1" rot="10800000">
            <a:off x="2890125" y="3922650"/>
            <a:ext cx="181800" cy="469800"/>
          </a:xfrm>
          <a:prstGeom prst="curvedConnector2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43"/>
          <p:cNvCxnSpPr>
            <a:endCxn id="416" idx="3"/>
          </p:cNvCxnSpPr>
          <p:nvPr/>
        </p:nvCxnSpPr>
        <p:spPr>
          <a:xfrm rot="5400000">
            <a:off x="6931833" y="2391667"/>
            <a:ext cx="904800" cy="501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7" name="Google Shape;427;p43"/>
          <p:cNvSpPr txBox="1"/>
          <p:nvPr/>
        </p:nvSpPr>
        <p:spPr>
          <a:xfrm>
            <a:off x="7125525" y="1828575"/>
            <a:ext cx="1706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Embedding (final feature maps flatten after bottleneck layer)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428" name="Google Shape;428;p43"/>
          <p:cNvSpPr txBox="1"/>
          <p:nvPr/>
        </p:nvSpPr>
        <p:spPr>
          <a:xfrm>
            <a:off x="7302750" y="4266625"/>
            <a:ext cx="170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Transfer Learning uses existing embeddings and retrains a new classifier.</a:t>
            </a:r>
            <a:endParaRPr sz="800">
              <a:solidFill>
                <a:srgbClr val="3C78D8"/>
              </a:solidFill>
            </a:endParaRPr>
          </a:p>
        </p:txBody>
      </p:sp>
      <p:cxnSp>
        <p:nvCxnSpPr>
          <p:cNvPr id="429" name="Google Shape;429;p43"/>
          <p:cNvCxnSpPr>
            <a:stCxn id="428" idx="1"/>
            <a:endCxn id="416" idx="1"/>
          </p:cNvCxnSpPr>
          <p:nvPr/>
        </p:nvCxnSpPr>
        <p:spPr>
          <a:xfrm rot="10800000">
            <a:off x="7133850" y="4004875"/>
            <a:ext cx="168900" cy="548100"/>
          </a:xfrm>
          <a:prstGeom prst="curvedConnector2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Example: Multi-Task Model (OD)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35" name="Google Shape;4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4"/>
          <p:cNvSpPr txBox="1"/>
          <p:nvPr/>
        </p:nvSpPr>
        <p:spPr>
          <a:xfrm>
            <a:off x="8240553" y="4686294"/>
            <a:ext cx="5574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37" name="Google Shape;437;p44"/>
          <p:cNvSpPr/>
          <p:nvPr/>
        </p:nvSpPr>
        <p:spPr>
          <a:xfrm>
            <a:off x="613028" y="2130100"/>
            <a:ext cx="1353300" cy="6000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Stem</a:t>
            </a:r>
            <a:br>
              <a:rPr b="1" lang="en" sz="1000"/>
            </a:br>
            <a:r>
              <a:rPr b="1" lang="en" sz="1000"/>
              <a:t>Convolution Group</a:t>
            </a:r>
            <a:endParaRPr b="1" sz="1000"/>
          </a:p>
        </p:txBody>
      </p:sp>
      <p:sp>
        <p:nvSpPr>
          <p:cNvPr id="438" name="Google Shape;438;p44"/>
          <p:cNvSpPr/>
          <p:nvPr/>
        </p:nvSpPr>
        <p:spPr>
          <a:xfrm>
            <a:off x="3694046" y="1446173"/>
            <a:ext cx="842400" cy="19677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Region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Proposal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Network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(RPN)</a:t>
            </a:r>
            <a:endParaRPr b="1" sz="1000"/>
          </a:p>
        </p:txBody>
      </p:sp>
      <p:sp>
        <p:nvSpPr>
          <p:cNvPr id="439" name="Google Shape;439;p44"/>
          <p:cNvSpPr/>
          <p:nvPr/>
        </p:nvSpPr>
        <p:spPr>
          <a:xfrm rot="-5400000">
            <a:off x="1834220" y="2335701"/>
            <a:ext cx="802800" cy="2394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40" name="Google Shape;440;p44"/>
          <p:cNvSpPr txBox="1"/>
          <p:nvPr/>
        </p:nvSpPr>
        <p:spPr>
          <a:xfrm>
            <a:off x="3054755" y="1068150"/>
            <a:ext cx="3034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Faster R-CNN Macro-Architecture</a:t>
            </a:r>
            <a:endParaRPr b="1" sz="1200"/>
          </a:p>
        </p:txBody>
      </p:sp>
      <p:sp>
        <p:nvSpPr>
          <p:cNvPr id="441" name="Google Shape;441;p44"/>
          <p:cNvSpPr/>
          <p:nvPr/>
        </p:nvSpPr>
        <p:spPr>
          <a:xfrm rot="-5400000">
            <a:off x="3049373" y="2295022"/>
            <a:ext cx="802800" cy="270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4"/>
          <p:cNvSpPr/>
          <p:nvPr/>
        </p:nvSpPr>
        <p:spPr>
          <a:xfrm rot="-5400000">
            <a:off x="5588875" y="2846061"/>
            <a:ext cx="211500" cy="3079500"/>
          </a:xfrm>
          <a:prstGeom prst="leftBrace">
            <a:avLst>
              <a:gd fmla="val 8333" name="adj1"/>
              <a:gd fmla="val 49690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4"/>
          <p:cNvSpPr/>
          <p:nvPr/>
        </p:nvSpPr>
        <p:spPr>
          <a:xfrm>
            <a:off x="2414407" y="1446163"/>
            <a:ext cx="842400" cy="19677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Net</a:t>
            </a:r>
            <a:endParaRPr b="1" sz="1000"/>
          </a:p>
        </p:txBody>
      </p:sp>
      <p:sp>
        <p:nvSpPr>
          <p:cNvPr id="444" name="Google Shape;444;p44"/>
          <p:cNvSpPr txBox="1"/>
          <p:nvPr/>
        </p:nvSpPr>
        <p:spPr>
          <a:xfrm>
            <a:off x="3709237" y="4019790"/>
            <a:ext cx="15036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Shared Feature Maps</a:t>
            </a:r>
            <a:endParaRPr b="1" sz="1000"/>
          </a:p>
        </p:txBody>
      </p:sp>
      <p:sp>
        <p:nvSpPr>
          <p:cNvPr id="445" name="Google Shape;445;p44"/>
          <p:cNvSpPr/>
          <p:nvPr/>
        </p:nvSpPr>
        <p:spPr>
          <a:xfrm>
            <a:off x="4656609" y="2558745"/>
            <a:ext cx="74100" cy="1334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4"/>
          <p:cNvSpPr/>
          <p:nvPr/>
        </p:nvSpPr>
        <p:spPr>
          <a:xfrm>
            <a:off x="5022770" y="1446173"/>
            <a:ext cx="842400" cy="19677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Region of Interest (RoI)</a:t>
            </a:r>
            <a:br>
              <a:rPr b="1" lang="en" sz="1000"/>
            </a:br>
            <a:r>
              <a:rPr b="1" lang="en" sz="1000"/>
              <a:t>Pooling</a:t>
            </a:r>
            <a:endParaRPr b="1" sz="1000"/>
          </a:p>
        </p:txBody>
      </p:sp>
      <p:sp>
        <p:nvSpPr>
          <p:cNvPr id="447" name="Google Shape;447;p44"/>
          <p:cNvSpPr/>
          <p:nvPr/>
        </p:nvSpPr>
        <p:spPr>
          <a:xfrm>
            <a:off x="3367823" y="3892966"/>
            <a:ext cx="1353300" cy="435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4"/>
          <p:cNvSpPr/>
          <p:nvPr/>
        </p:nvSpPr>
        <p:spPr>
          <a:xfrm>
            <a:off x="3367823" y="2635545"/>
            <a:ext cx="74100" cy="1301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9" name="Google Shape;449;p44"/>
          <p:cNvCxnSpPr>
            <a:endCxn id="448" idx="2"/>
          </p:cNvCxnSpPr>
          <p:nvPr/>
        </p:nvCxnSpPr>
        <p:spPr>
          <a:xfrm rot="10800000">
            <a:off x="3404873" y="3936645"/>
            <a:ext cx="366900" cy="2172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0" name="Google Shape;450;p44"/>
          <p:cNvSpPr/>
          <p:nvPr/>
        </p:nvSpPr>
        <p:spPr>
          <a:xfrm rot="-5400000">
            <a:off x="4378096" y="2295022"/>
            <a:ext cx="802800" cy="270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4"/>
          <p:cNvSpPr/>
          <p:nvPr/>
        </p:nvSpPr>
        <p:spPr>
          <a:xfrm rot="-5400000">
            <a:off x="5678995" y="2295022"/>
            <a:ext cx="802800" cy="270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4"/>
          <p:cNvSpPr/>
          <p:nvPr/>
        </p:nvSpPr>
        <p:spPr>
          <a:xfrm rot="-5400000">
            <a:off x="3900277" y="1572788"/>
            <a:ext cx="211200" cy="6390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4"/>
          <p:cNvSpPr txBox="1"/>
          <p:nvPr/>
        </p:nvSpPr>
        <p:spPr>
          <a:xfrm>
            <a:off x="2701573" y="4796457"/>
            <a:ext cx="26088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Feature &amp; Classification Learning</a:t>
            </a:r>
            <a:endParaRPr b="1" sz="1000"/>
          </a:p>
        </p:txBody>
      </p:sp>
      <p:sp>
        <p:nvSpPr>
          <p:cNvPr id="454" name="Google Shape;454;p44"/>
          <p:cNvSpPr txBox="1"/>
          <p:nvPr/>
        </p:nvSpPr>
        <p:spPr>
          <a:xfrm>
            <a:off x="4680238" y="4457722"/>
            <a:ext cx="26088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Location (Bounding Box) Learning</a:t>
            </a:r>
            <a:endParaRPr b="1" sz="1000"/>
          </a:p>
        </p:txBody>
      </p:sp>
      <p:sp>
        <p:nvSpPr>
          <p:cNvPr id="455" name="Google Shape;455;p44"/>
          <p:cNvSpPr txBox="1"/>
          <p:nvPr/>
        </p:nvSpPr>
        <p:spPr>
          <a:xfrm>
            <a:off x="311700" y="1527565"/>
            <a:ext cx="17298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Pretrained Convolutional Neural Network </a:t>
            </a:r>
            <a:r>
              <a:rPr b="1" lang="en" sz="1000">
                <a:solidFill>
                  <a:srgbClr val="3D85C6"/>
                </a:solidFill>
              </a:rPr>
              <a:t>(Reuse)</a:t>
            </a:r>
            <a:endParaRPr b="1" sz="1000">
              <a:solidFill>
                <a:srgbClr val="3D85C6"/>
              </a:solidFill>
            </a:endParaRPr>
          </a:p>
        </p:txBody>
      </p:sp>
      <p:cxnSp>
        <p:nvCxnSpPr>
          <p:cNvPr id="456" name="Google Shape;456;p44"/>
          <p:cNvCxnSpPr/>
          <p:nvPr/>
        </p:nvCxnSpPr>
        <p:spPr>
          <a:xfrm>
            <a:off x="1809637" y="1787976"/>
            <a:ext cx="306300" cy="229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7" name="Google Shape;457;p44"/>
          <p:cNvSpPr/>
          <p:nvPr/>
        </p:nvSpPr>
        <p:spPr>
          <a:xfrm>
            <a:off x="6313589" y="1794292"/>
            <a:ext cx="1353300" cy="600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Classifier</a:t>
            </a:r>
            <a:endParaRPr b="1" sz="1000"/>
          </a:p>
        </p:txBody>
      </p:sp>
      <p:sp>
        <p:nvSpPr>
          <p:cNvPr id="458" name="Google Shape;458;p44"/>
          <p:cNvSpPr/>
          <p:nvPr/>
        </p:nvSpPr>
        <p:spPr>
          <a:xfrm>
            <a:off x="6295619" y="2465901"/>
            <a:ext cx="1353300" cy="600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Bounding Box</a:t>
            </a:r>
            <a:br>
              <a:rPr b="1" lang="en" sz="1000"/>
            </a:br>
            <a:r>
              <a:rPr b="1" lang="en" sz="1000"/>
              <a:t>Regresser</a:t>
            </a:r>
            <a:endParaRPr b="1" sz="1000"/>
          </a:p>
        </p:txBody>
      </p:sp>
      <p:sp>
        <p:nvSpPr>
          <p:cNvPr id="459" name="Google Shape;459;p44"/>
          <p:cNvSpPr txBox="1"/>
          <p:nvPr/>
        </p:nvSpPr>
        <p:spPr>
          <a:xfrm>
            <a:off x="8008376" y="2093125"/>
            <a:ext cx="11355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Two models are learned in parallel using shared layers</a:t>
            </a:r>
            <a:endParaRPr b="1" sz="800">
              <a:solidFill>
                <a:srgbClr val="0097A7"/>
              </a:solidFill>
            </a:endParaRPr>
          </a:p>
        </p:txBody>
      </p:sp>
      <p:sp>
        <p:nvSpPr>
          <p:cNvPr id="460" name="Google Shape;460;p44"/>
          <p:cNvSpPr/>
          <p:nvPr/>
        </p:nvSpPr>
        <p:spPr>
          <a:xfrm>
            <a:off x="7767150" y="1892863"/>
            <a:ext cx="123000" cy="1000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